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9" r:id="rId13"/>
    <p:sldId id="294" r:id="rId14"/>
    <p:sldId id="293" r:id="rId15"/>
    <p:sldId id="290" r:id="rId16"/>
    <p:sldId id="303" r:id="rId17"/>
    <p:sldId id="304" r:id="rId18"/>
    <p:sldId id="292" r:id="rId19"/>
    <p:sldId id="295" r:id="rId20"/>
    <p:sldId id="296" r:id="rId21"/>
    <p:sldId id="297" r:id="rId22"/>
    <p:sldId id="299" r:id="rId23"/>
    <p:sldId id="300" r:id="rId24"/>
    <p:sldId id="30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EEEE-6723-4D10-AA7D-17AD0A374FDB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889C-07C8-4673-9749-5FAE31CA7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3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349782-FA48-4667-9841-B0D332C9ACE9}" type="slidenum">
              <a:rPr lang="cs-CZ" altLang="cs-CZ" i="0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 i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4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349782-FA48-4667-9841-B0D332C9ACE9}" type="slidenum">
              <a:rPr lang="cs-CZ" altLang="cs-CZ" i="0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 i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741DD8-344E-4161-87EA-30B7132E45E6}" type="slidenum">
              <a:rPr lang="cs-CZ" altLang="cs-CZ" i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 i="0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7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349782-FA48-4667-9841-B0D332C9ACE9}" type="slidenum">
              <a:rPr lang="cs-CZ" altLang="cs-CZ" i="0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 i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349782-FA48-4667-9841-B0D332C9ACE9}" type="slidenum">
              <a:rPr lang="cs-CZ" altLang="cs-CZ" i="0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 i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5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349782-FA48-4667-9841-B0D332C9ACE9}" type="slidenum">
              <a:rPr lang="cs-CZ" altLang="cs-CZ" i="0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 i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1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349782-FA48-4667-9841-B0D332C9ACE9}" type="slidenum">
              <a:rPr lang="cs-CZ" altLang="cs-CZ" i="0"/>
              <a:pPr algn="r" eaLnBrk="1" hangingPunct="1">
                <a:spcBef>
                  <a:spcPct val="0"/>
                </a:spcBef>
              </a:pPr>
              <a:t>31</a:t>
            </a:fld>
            <a:endParaRPr lang="cs-CZ" altLang="cs-CZ" i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2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2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33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568025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34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406073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35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921334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36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2978136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37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21842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38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2240078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C7273-518D-49D5-8EE2-CB294CF737B7}" type="slidenum">
              <a:rPr lang="cs-CZ" altLang="cs-CZ"/>
              <a:pPr eaLnBrk="1" hangingPunct="1"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85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C7273-518D-49D5-8EE2-CB294CF737B7}" type="slidenum">
              <a:rPr lang="cs-CZ" altLang="cs-CZ"/>
              <a:pPr eaLnBrk="1" hangingPunct="1"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9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4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7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3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0A4A95-668E-4488-8AB2-4DEAC2308A2E}" type="slidenum">
              <a:rPr lang="cs-CZ" altLang="cs-CZ" i="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i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7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198992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F91A0-D56C-4E2C-A3BD-1FE3BC731DE9}" type="slidenum">
              <a:rPr lang="cs-CZ" altLang="cs-CZ" i="0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 i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Doplnit základní text!</a:t>
            </a:r>
          </a:p>
        </p:txBody>
      </p:sp>
    </p:spTree>
    <p:extLst>
      <p:ext uri="{BB962C8B-B14F-4D97-AF65-F5344CB8AC3E}">
        <p14:creationId xmlns:p14="http://schemas.microsoft.com/office/powerpoint/2010/main" val="109455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A8D3-C9AC-44B1-8E7B-53B9D9C081B3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42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232F-461B-4E77-9937-C5545A5A09F9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C22F-3E62-43E2-A0C4-D22C02E3FB9D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DC831CE-1A0D-427B-BE8E-BBD80DB64C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25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82BF-6307-4EBF-856C-D5DC74800A4A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25E6-89B7-415B-8417-BAD63D34521F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0B4-729D-4120-97AC-B0D993062F06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8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E871-7258-49D2-AA14-8E1012DDF56E}" type="datetime1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98D-450F-4967-905D-DAB39DA07AE5}" type="datetime1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0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107A-E26F-4272-AA65-6CD8952ACD86}" type="datetime1">
              <a:rPr lang="cs-CZ" smtClean="0"/>
              <a:t>06.12.2020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26F5-9BF7-4985-8CC9-5FA5477848E6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9AE4-61F1-4230-AA4F-05618B60ADE8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Zástupný symbol pro obsah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9020" y="-81413"/>
            <a:ext cx="1572334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C83E-4DE2-4F6D-9EAA-98CB2DAA1C36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97233" y="6372860"/>
            <a:ext cx="5601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Střední škola hotelnictví a služeb a Vyšší odborná škola, Opava, příspěvková organizace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14856" y="6356350"/>
            <a:ext cx="133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764F-CA94-441E-9448-2E6E358AA45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1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15" y="253538"/>
            <a:ext cx="9077281" cy="8688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783" y="836823"/>
            <a:ext cx="1315212" cy="5710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08" y="1701888"/>
            <a:ext cx="2808807" cy="210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749" y="4114301"/>
            <a:ext cx="2808807" cy="186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193" y="1703215"/>
            <a:ext cx="2808807" cy="2106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 descr="h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07" y="3885253"/>
            <a:ext cx="2808807" cy="2218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ek 10" descr="schinzelv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750" y="1701888"/>
            <a:ext cx="2808807" cy="2107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ázek 11" descr="vterasa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192" y="3905195"/>
            <a:ext cx="2808807" cy="2106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bdélník 12"/>
          <p:cNvSpPr/>
          <p:nvPr/>
        </p:nvSpPr>
        <p:spPr>
          <a:xfrm>
            <a:off x="1633432" y="3267404"/>
            <a:ext cx="8643443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i="1" dirty="0">
                <a:ln w="28575">
                  <a:solidFill>
                    <a:srgbClr val="C00000"/>
                  </a:solidFill>
                </a:ln>
                <a:noFill/>
              </a:rPr>
              <a:t>Škola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24012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4130" y="283296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Prospěchové stipendium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3"/>
          <p:cNvSpPr txBox="1">
            <a:spLocks noChangeArrowheads="1"/>
          </p:cNvSpPr>
          <p:nvPr/>
        </p:nvSpPr>
        <p:spPr bwMode="auto">
          <a:xfrm>
            <a:off x="1314993" y="1340768"/>
            <a:ext cx="960555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solidFill>
                  <a:schemeClr val="tx1"/>
                </a:solidFill>
              </a:rPr>
              <a:t>Škola za podpory sociálních partnerů poskytuje prospěchová stipendia.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cs-CZ" sz="2400" dirty="0"/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b="1" dirty="0">
                <a:solidFill>
                  <a:srgbClr val="C00000"/>
                </a:solidFill>
              </a:rPr>
              <a:t>Učební obory Řezník-uzenář a Pekař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dirty="0">
                <a:solidFill>
                  <a:schemeClr val="tx1"/>
                </a:solidFill>
              </a:rPr>
              <a:t>Žáci 1. ročníku mohou za každé pololetí získat maximálně </a:t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b="1" dirty="0">
                <a:solidFill>
                  <a:schemeClr val="tx1"/>
                </a:solidFill>
              </a:rPr>
              <a:t>5 000 Kč </a:t>
            </a:r>
            <a:r>
              <a:rPr lang="cs-CZ" sz="2600" dirty="0">
                <a:solidFill>
                  <a:schemeClr val="tx1"/>
                </a:solidFill>
              </a:rPr>
              <a:t>prospěchové stipendium v případě splněných podmínek.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cs-CZ" sz="2600" dirty="0"/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b="1" dirty="0">
                <a:solidFill>
                  <a:srgbClr val="C00000"/>
                </a:solidFill>
              </a:rPr>
              <a:t>Učební obor Výrobce potravin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dirty="0">
                <a:solidFill>
                  <a:schemeClr val="tx1"/>
                </a:solidFill>
              </a:rPr>
              <a:t>Žáci 1. ročníku mohou za každé pololetí získat maximálně </a:t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b="1" dirty="0">
                <a:solidFill>
                  <a:schemeClr val="tx1"/>
                </a:solidFill>
              </a:rPr>
              <a:t>5 000 Kč </a:t>
            </a:r>
            <a:r>
              <a:rPr lang="cs-CZ" sz="2600" dirty="0">
                <a:solidFill>
                  <a:schemeClr val="tx1"/>
                </a:solidFill>
              </a:rPr>
              <a:t>prospěchové stipendium v případě splněných podmínek.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B828-6464-4982-BF64-F80B76A11D15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7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14140"/>
              </p:ext>
            </p:extLst>
          </p:nvPr>
        </p:nvGraphicFramePr>
        <p:xfrm>
          <a:off x="2752633" y="1999340"/>
          <a:ext cx="6987506" cy="1981730"/>
        </p:xfrm>
        <a:graphic>
          <a:graphicData uri="http://schemas.openxmlformats.org/drawingml/2006/table">
            <a:tbl>
              <a:tblPr/>
              <a:tblGrid>
                <a:gridCol w="302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kód oboru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název oboru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65 – 42 – M/02</a:t>
                      </a:r>
                      <a:endParaRPr kumimoji="0" lang="cs-CZ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Cestovní ruch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 – 42 – M/01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Hotelnictví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zaměření: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Moderní </a:t>
                      </a:r>
                      <a:r>
                        <a:rPr kumimoji="0" lang="cs-CZ" alt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gastronomie a </a:t>
                      </a: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zdravý životní styl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Management ve službách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ovéPole 3"/>
          <p:cNvSpPr txBox="1">
            <a:spLocks noChangeArrowheads="1"/>
          </p:cNvSpPr>
          <p:nvPr/>
        </p:nvSpPr>
        <p:spPr bwMode="auto">
          <a:xfrm>
            <a:off x="2172015" y="260648"/>
            <a:ext cx="77768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Obory zakončené maturitní zkouškou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Tyršova 34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3"/>
          <p:cNvSpPr txBox="1">
            <a:spLocks noChangeArrowheads="1"/>
          </p:cNvSpPr>
          <p:nvPr/>
        </p:nvSpPr>
        <p:spPr bwMode="auto">
          <a:xfrm>
            <a:off x="2752633" y="1237716"/>
            <a:ext cx="698750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čtyřleté maturitní obory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žáky s ukončeným základním vzděláním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209" y="4206582"/>
            <a:ext cx="2530614" cy="189796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127" y="4198327"/>
            <a:ext cx="2587688" cy="1940766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C495-9420-4D8C-9046-53B9AB8B617E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4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6426" y="236125"/>
            <a:ext cx="10457234" cy="83730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+mn-lt"/>
              </a:rPr>
              <a:t>5 důvodů proč studovat Hotelnictví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073426"/>
            <a:ext cx="10535478" cy="5103537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cs-CZ" dirty="0"/>
              <a:t>Výuka probíhá v moderně vybavených učebnách a </a:t>
            </a:r>
            <a:r>
              <a:rPr lang="cs-CZ" dirty="0" err="1"/>
              <a:t>gastrostudiích</a:t>
            </a:r>
            <a:r>
              <a:rPr lang="cs-CZ" dirty="0"/>
              <a:t>, žáci mají možnost vykonávat praxi ve špičkových hotelích a hotelových </a:t>
            </a:r>
            <a:r>
              <a:rPr lang="cs-CZ" dirty="0" smtClean="0"/>
              <a:t>řetězcích.</a:t>
            </a:r>
            <a:endParaRPr lang="cs-CZ" dirty="0"/>
          </a:p>
          <a:p>
            <a:pPr marL="514350" lvl="0" indent="-514350" algn="just">
              <a:buFont typeface="+mj-lt"/>
              <a:buAutoNum type="arabicPeriod"/>
            </a:pPr>
            <a:r>
              <a:rPr lang="cs-CZ" dirty="0" smtClean="0"/>
              <a:t>Pořádáme </a:t>
            </a:r>
            <a:r>
              <a:rPr lang="cs-CZ" dirty="0"/>
              <a:t>a zajišťujeme řadu společenských a gastronomických akcí, </a:t>
            </a:r>
            <a:r>
              <a:rPr lang="cs-CZ" dirty="0" smtClean="0"/>
              <a:t>na kterých mají žáci možnost </a:t>
            </a:r>
            <a:r>
              <a:rPr lang="cs-CZ" dirty="0"/>
              <a:t>využít nabyté vědomosti a dovednosti v </a:t>
            </a:r>
            <a:r>
              <a:rPr lang="cs-CZ" dirty="0" smtClean="0"/>
              <a:t>praxi. </a:t>
            </a:r>
            <a:endParaRPr lang="cs-CZ" dirty="0"/>
          </a:p>
          <a:p>
            <a:pPr marL="514350" lvl="0" indent="-514350" algn="just">
              <a:buFont typeface="+mj-lt"/>
              <a:buAutoNum type="arabicPeriod"/>
            </a:pPr>
            <a:r>
              <a:rPr lang="cs-CZ" dirty="0"/>
              <a:t>Škola nabízí žákům odborné kurzy – barmanství, </a:t>
            </a:r>
            <a:r>
              <a:rPr lang="cs-CZ" dirty="0" err="1"/>
              <a:t>baristika</a:t>
            </a:r>
            <a:r>
              <a:rPr lang="cs-CZ" dirty="0"/>
              <a:t>, </a:t>
            </a:r>
            <a:r>
              <a:rPr lang="cs-CZ" dirty="0" err="1"/>
              <a:t>sommelierství</a:t>
            </a:r>
            <a:r>
              <a:rPr lang="cs-CZ" dirty="0"/>
              <a:t>, </a:t>
            </a:r>
            <a:r>
              <a:rPr lang="cs-CZ" dirty="0" err="1"/>
              <a:t>teatender</a:t>
            </a:r>
            <a:r>
              <a:rPr lang="cs-CZ" dirty="0"/>
              <a:t>, pivní specialista, carving, kurzy mezinárodních </a:t>
            </a:r>
            <a:r>
              <a:rPr lang="cs-CZ" dirty="0" smtClean="0"/>
              <a:t>kuchyní.</a:t>
            </a:r>
            <a:endParaRPr lang="cs-CZ" dirty="0"/>
          </a:p>
          <a:p>
            <a:pPr marL="514350" lvl="0" indent="-514350" algn="just">
              <a:buFont typeface="+mj-lt"/>
              <a:buAutoNum type="arabicPeriod"/>
            </a:pPr>
            <a:r>
              <a:rPr lang="cs-CZ" dirty="0" smtClean="0"/>
              <a:t>Škola </a:t>
            </a:r>
            <a:r>
              <a:rPr lang="cs-CZ" dirty="0"/>
              <a:t>spolupracuje v rámci odborné praxe se zahraničními partnery (Anglie, Německo, Francie, Kypr, Řecko, Švýcarsko,  Španělsko</a:t>
            </a:r>
            <a:r>
              <a:rPr lang="cs-CZ" dirty="0" smtClean="0"/>
              <a:t>).</a:t>
            </a:r>
            <a:endParaRPr lang="cs-CZ" dirty="0"/>
          </a:p>
          <a:p>
            <a:pPr marL="514350" lvl="0" indent="-514350" algn="just">
              <a:buFont typeface="+mj-lt"/>
              <a:buAutoNum type="arabicPeriod"/>
            </a:pPr>
            <a:r>
              <a:rPr lang="cs-CZ" dirty="0" smtClean="0"/>
              <a:t>Dle </a:t>
            </a:r>
            <a:r>
              <a:rPr lang="cs-CZ" dirty="0"/>
              <a:t>zájmu škola nabízí účast na národních i mezinárodních odborných soutěžích a </a:t>
            </a:r>
            <a:r>
              <a:rPr lang="cs-CZ" dirty="0" err="1" smtClean="0"/>
              <a:t>gastroprojektech</a:t>
            </a:r>
            <a:r>
              <a:rPr lang="cs-CZ" dirty="0" smtClean="0"/>
              <a:t>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511" y="367516"/>
            <a:ext cx="10457234" cy="83730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Uplatnění absolventů oboru Hotelnictví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312934"/>
            <a:ext cx="10535478" cy="5103537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Práce </a:t>
            </a:r>
            <a:r>
              <a:rPr lang="cs-CZ" dirty="0"/>
              <a:t>ve stravovacích a ubytovacích zařízeních na středních a vedoucích </a:t>
            </a:r>
            <a:r>
              <a:rPr lang="cs-CZ" dirty="0" smtClean="0"/>
              <a:t>pozicích.</a:t>
            </a:r>
            <a:endParaRPr lang="cs-CZ" dirty="0"/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v gastronomickém provozu na provozních, marketingových, obchodně podnikatelských a řídících </a:t>
            </a:r>
            <a:r>
              <a:rPr lang="cs-CZ" dirty="0" smtClean="0"/>
              <a:t>pozicích.</a:t>
            </a:r>
            <a:endParaRPr lang="cs-CZ" dirty="0"/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v hotelových a restauračních </a:t>
            </a:r>
            <a:r>
              <a:rPr lang="cs-CZ" dirty="0" smtClean="0"/>
              <a:t>řetězcích.</a:t>
            </a:r>
            <a:endParaRPr lang="cs-CZ" dirty="0"/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u dopravních společností (letuška, stevard</a:t>
            </a:r>
            <a:r>
              <a:rPr lang="cs-CZ" dirty="0" smtClean="0"/>
              <a:t>).</a:t>
            </a:r>
            <a:endParaRPr lang="cs-CZ" dirty="0"/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v lázeňských stravovacích a ubytovacích </a:t>
            </a:r>
            <a:r>
              <a:rPr lang="cs-CZ" dirty="0" smtClean="0"/>
              <a:t>zařízeních.</a:t>
            </a:r>
            <a:endParaRPr lang="cs-CZ" dirty="0"/>
          </a:p>
          <a:p>
            <a:pPr algn="just"/>
            <a:r>
              <a:rPr lang="cs-CZ" dirty="0" smtClean="0"/>
              <a:t>Pracovní </a:t>
            </a:r>
            <a:r>
              <a:rPr lang="cs-CZ" dirty="0"/>
              <a:t>pozice: vrchní číšník, číšník specialista, provozní, recepční, </a:t>
            </a:r>
            <a:r>
              <a:rPr lang="cs-CZ" dirty="0" err="1"/>
              <a:t>sommelier</a:t>
            </a:r>
            <a:r>
              <a:rPr lang="cs-CZ" dirty="0"/>
              <a:t>, barman, </a:t>
            </a:r>
            <a:r>
              <a:rPr lang="cs-CZ" dirty="0" err="1"/>
              <a:t>barista</a:t>
            </a:r>
            <a:r>
              <a:rPr lang="cs-CZ" dirty="0"/>
              <a:t>, kuchař, F&amp;B </a:t>
            </a:r>
            <a:r>
              <a:rPr lang="cs-CZ" dirty="0" err="1"/>
              <a:t>manager</a:t>
            </a:r>
            <a:r>
              <a:rPr lang="cs-CZ" dirty="0"/>
              <a:t>, </a:t>
            </a:r>
            <a:r>
              <a:rPr lang="cs-CZ" dirty="0" err="1"/>
              <a:t>event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, front </a:t>
            </a:r>
            <a:r>
              <a:rPr lang="cs-CZ" dirty="0" err="1"/>
              <a:t>offis</a:t>
            </a:r>
            <a:r>
              <a:rPr lang="cs-CZ" dirty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2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6339" y="236125"/>
            <a:ext cx="5081242" cy="83730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+mn-lt"/>
              </a:rPr>
              <a:t>HOTELNICTVÍ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073426"/>
            <a:ext cx="10535478" cy="5103537"/>
          </a:xfrm>
        </p:spPr>
        <p:txBody>
          <a:bodyPr/>
          <a:lstStyle/>
          <a:p>
            <a:r>
              <a:rPr lang="cs-CZ" dirty="0" smtClean="0"/>
              <a:t>Praktická maturitní zkouška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02" y="1845037"/>
            <a:ext cx="5321154" cy="39908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05" y="1845037"/>
            <a:ext cx="5321153" cy="39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5835" y="214586"/>
            <a:ext cx="5081242" cy="83730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+mn-lt"/>
              </a:rPr>
              <a:t>HOTELNICTVÍ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073426"/>
            <a:ext cx="10535478" cy="5103537"/>
          </a:xfrm>
        </p:spPr>
        <p:txBody>
          <a:bodyPr/>
          <a:lstStyle/>
          <a:p>
            <a:r>
              <a:rPr lang="cs-CZ" dirty="0" smtClean="0"/>
              <a:t>BARMANSKÝ/KOKTEJNOVÝ KURZ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12" y="1749329"/>
            <a:ext cx="6133449" cy="40889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90" y="1231274"/>
            <a:ext cx="3877734" cy="258002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82" y="4035188"/>
            <a:ext cx="2882550" cy="19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5835" y="214586"/>
            <a:ext cx="5081242" cy="83730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+mn-lt"/>
              </a:rPr>
              <a:t>HOTELNICTVÍ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073426"/>
            <a:ext cx="10535478" cy="5103537"/>
          </a:xfrm>
        </p:spPr>
        <p:txBody>
          <a:bodyPr/>
          <a:lstStyle/>
          <a:p>
            <a:r>
              <a:rPr lang="cs-CZ" dirty="0" smtClean="0"/>
              <a:t>GASTROTRIP ČÍNA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4" y="1959429"/>
            <a:ext cx="2730787" cy="364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835" y="1959429"/>
            <a:ext cx="2730787" cy="364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70" y="1959429"/>
            <a:ext cx="4854733" cy="364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4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5835" y="214586"/>
            <a:ext cx="5081242" cy="83730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+mn-lt"/>
              </a:rPr>
              <a:t>HOTELNICTVÍ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073426"/>
            <a:ext cx="10535478" cy="5103537"/>
          </a:xfrm>
        </p:spPr>
        <p:txBody>
          <a:bodyPr/>
          <a:lstStyle/>
          <a:p>
            <a:r>
              <a:rPr lang="cs-CZ" dirty="0"/>
              <a:t>GASTROTRIP DO JIŽNÍ KOREJE – pod záštitou Moravskoslezského kraje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22" y="1910727"/>
            <a:ext cx="5490634" cy="41179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483" y="1778204"/>
            <a:ext cx="3467834" cy="26008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966" y="3495883"/>
            <a:ext cx="3574773" cy="26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5835" y="214586"/>
            <a:ext cx="5081242" cy="83730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+mn-lt"/>
              </a:rPr>
              <a:t>HOTELNICTVÍ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073426"/>
            <a:ext cx="10535478" cy="5103537"/>
          </a:xfrm>
        </p:spPr>
        <p:txBody>
          <a:bodyPr/>
          <a:lstStyle/>
          <a:p>
            <a:r>
              <a:rPr lang="cs-CZ" dirty="0" smtClean="0"/>
              <a:t>SOUTĚŽE – </a:t>
            </a:r>
            <a:r>
              <a:rPr lang="cs-CZ" dirty="0" err="1" smtClean="0"/>
              <a:t>sommeliérské</a:t>
            </a:r>
            <a:r>
              <a:rPr lang="cs-CZ" dirty="0" smtClean="0"/>
              <a:t>, barmanské, </a:t>
            </a:r>
            <a:r>
              <a:rPr lang="cs-CZ" dirty="0" err="1" smtClean="0"/>
              <a:t>baristické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22" y="1778350"/>
            <a:ext cx="5181842" cy="388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998" y="1761291"/>
            <a:ext cx="5204587" cy="390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2611" y="2335255"/>
            <a:ext cx="4591878" cy="30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82" y="1581904"/>
            <a:ext cx="5844209" cy="389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0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941" y="236125"/>
            <a:ext cx="10457234" cy="83730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+mn-lt"/>
              </a:rPr>
              <a:t>5 důvodů proč studovat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Cestovní ruch 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194" y="1238885"/>
            <a:ext cx="10535478" cy="510353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3200" dirty="0"/>
              <a:t>Velký důraz na rozvoj odborných dovedností a samostatnosti při práci v CR – průvodcovská činnost, příprava a realizace skutečných zájezdů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200" dirty="0"/>
              <a:t>Odborné exkurze, soutěže a praxe v každém ročníku studia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200" dirty="0"/>
              <a:t>Bohatá jazyková dotace (2 jazyky po celou dobu studia, 3. jazyk od III. ročníku)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200" dirty="0"/>
              <a:t>Možnost zahraniční praxe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200" dirty="0"/>
              <a:t>Sportovní kurzy (zimní lyžařský, letní sportovní – cykloturistika, vodácký výcvik, základy horolezectví)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EF09-426E-4538-B137-0360D0FFA3A0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8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 smtClean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Vznik školy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1919538" y="980729"/>
            <a:ext cx="82520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Vznik školy dne 1. 9. 2011 splynutím - Vyšší odborná škola a Hotelová škola Opava a Střední škola Opava, Husova 6. </a:t>
            </a:r>
            <a:br>
              <a:rPr lang="cs-CZ" altLang="cs-CZ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Vznik nového subjektu</a:t>
            </a:r>
            <a:r>
              <a:rPr lang="cs-CZ" alt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Střední škola hotelnictví a služeb a Vyšší odborná škola Opava, příspěvková organizace.</a:t>
            </a:r>
            <a:endParaRPr lang="cs-CZ" altLang="cs-CZ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3"/>
          <p:cNvSpPr txBox="1">
            <a:spLocks noChangeArrowheads="1"/>
          </p:cNvSpPr>
          <p:nvPr/>
        </p:nvSpPr>
        <p:spPr bwMode="auto">
          <a:xfrm>
            <a:off x="1919538" y="3627607"/>
            <a:ext cx="85689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Ředitel školy:					</a:t>
            </a:r>
            <a:r>
              <a:rPr lang="cs-CZ" alt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Mgr. Martin Ruský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Počet zaměstnanců školy: 				</a:t>
            </a:r>
            <a:r>
              <a:rPr lang="cs-CZ" sz="2000" b="1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 138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Počet 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žáků 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v učebních oborech: 		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	</a:t>
            </a:r>
            <a:r>
              <a:rPr lang="cs-CZ" sz="2000" b="1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402</a:t>
            </a:r>
            <a:r>
              <a:rPr lang="cs-CZ" sz="2000" b="1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cs-CZ" sz="2000" b="1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Počet 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žáků 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v maturitních oborech: 		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	</a:t>
            </a:r>
            <a:r>
              <a:rPr lang="cs-CZ" sz="2000" b="1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327</a:t>
            </a:r>
            <a:endParaRPr lang="cs-CZ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Počet studentů ve vyšším odborném vzdělávání: 	</a:t>
            </a:r>
            <a:r>
              <a:rPr lang="cs-CZ" sz="2000" b="1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45 </a:t>
            </a:r>
            <a:endParaRPr lang="cs-CZ" sz="2000" b="1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1846986" y="2304167"/>
            <a:ext cx="85689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Poskytujeme praktické vzdělání v učebních oborech, maturitní vzdělání a vyšší odborné vzdělání</a:t>
            </a:r>
            <a:r>
              <a:rPr lang="cs-CZ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Naším </a:t>
            </a:r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vzdělávacím cílem jsou úspěšní mladí lidé, kteří naleznou uplatnění ve svém oboru, ať už v praxi, anebo při dalším studiu.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8338-395D-483D-8678-5484BE68C16F}" type="datetime1">
              <a:rPr lang="cs-CZ" smtClean="0"/>
              <a:t>06.12.2020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6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511" y="367516"/>
            <a:ext cx="10457234" cy="83730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Uplatnění absolventů oboru Cestovní ruch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1312934"/>
            <a:ext cx="10535478" cy="5103537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Práce </a:t>
            </a:r>
            <a:r>
              <a:rPr lang="cs-CZ" dirty="0"/>
              <a:t>v cestovní kanceláři, cestovní agentuře (prodej, příprava  zájezdů, střední </a:t>
            </a:r>
            <a:r>
              <a:rPr lang="cs-CZ" dirty="0" err="1"/>
              <a:t>managment</a:t>
            </a:r>
            <a:r>
              <a:rPr lang="cs-CZ" dirty="0"/>
              <a:t>)</a:t>
            </a:r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v informačních centrech, destinačním managementu</a:t>
            </a:r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v ubytovacích, stravovacích a lázeňských zařízeních</a:t>
            </a:r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v </a:t>
            </a:r>
            <a:r>
              <a:rPr lang="cs-CZ" dirty="0" err="1"/>
              <a:t>teambuildingových</a:t>
            </a:r>
            <a:r>
              <a:rPr lang="cs-CZ" dirty="0"/>
              <a:t> agenturách (zážitkové vzdělávání)</a:t>
            </a:r>
          </a:p>
          <a:p>
            <a:pPr algn="just"/>
            <a:r>
              <a:rPr lang="cs-CZ" dirty="0" smtClean="0"/>
              <a:t>Průvodcovská </a:t>
            </a:r>
            <a:r>
              <a:rPr lang="cs-CZ" dirty="0"/>
              <a:t>činnost</a:t>
            </a:r>
          </a:p>
          <a:p>
            <a:pPr algn="just"/>
            <a:r>
              <a:rPr lang="cs-CZ" dirty="0" smtClean="0"/>
              <a:t>Podnikání </a:t>
            </a:r>
            <a:r>
              <a:rPr lang="cs-CZ" dirty="0"/>
              <a:t>(vlastní cestovní agentura)</a:t>
            </a:r>
          </a:p>
          <a:p>
            <a:pPr algn="just"/>
            <a:r>
              <a:rPr lang="cs-CZ" dirty="0" smtClean="0"/>
              <a:t>Práce </a:t>
            </a:r>
            <a:r>
              <a:rPr lang="cs-CZ" dirty="0"/>
              <a:t>u dopravních společností (</a:t>
            </a:r>
            <a:r>
              <a:rPr lang="cs-CZ" dirty="0" err="1"/>
              <a:t>stewardi</a:t>
            </a:r>
            <a:r>
              <a:rPr lang="cs-CZ" dirty="0"/>
              <a:t>, dispečeři, obsluha…) aj.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5822" y="6356350"/>
            <a:ext cx="11242352" cy="365125"/>
          </a:xfrm>
        </p:spPr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A558-1EDD-4929-9A25-4C8C9B22FDF8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1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Příklady odborných exkurzí – 1. a 2. ročník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1468" y="1465701"/>
            <a:ext cx="10632331" cy="142341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2 denní výlety: Vídeň, Znojmo, NP Podyjí, Beskydy</a:t>
            </a:r>
            <a:r>
              <a:rPr lang="cs-CZ" sz="28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cs-CZ" b="1" dirty="0"/>
              <a:t>2 denní exkurze Olomouc, Brno, Vídeň – veletrh CR + autosalón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20" y="2714740"/>
            <a:ext cx="3347150" cy="251036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98" y="2737508"/>
            <a:ext cx="3332252" cy="2495972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B658-7F4F-4ABE-9092-D464A2217A64}" type="datetime1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21</a:t>
            </a:fld>
            <a:endParaRPr lang="cs-CZ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700" y="2681100"/>
            <a:ext cx="3847429" cy="28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20713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Odborné exkurze (4 denní)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7806" y="1320800"/>
            <a:ext cx="11136549" cy="435133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Praha, </a:t>
            </a:r>
            <a:r>
              <a:rPr lang="cs-CZ" sz="2800" dirty="0" smtClean="0">
                <a:solidFill>
                  <a:schemeClr val="tx1"/>
                </a:solidFill>
              </a:rPr>
              <a:t>zaměření na </a:t>
            </a:r>
            <a:r>
              <a:rPr lang="cs-CZ" sz="2800" b="1" dirty="0" smtClean="0">
                <a:solidFill>
                  <a:schemeClr val="tx1"/>
                </a:solidFill>
              </a:rPr>
              <a:t>dějiny umění </a:t>
            </a:r>
            <a:r>
              <a:rPr lang="cs-CZ" sz="2800" dirty="0" smtClean="0">
                <a:solidFill>
                  <a:schemeClr val="tx1"/>
                </a:solidFill>
              </a:rPr>
              <a:t>(slohy, osobnosti, výjimečné památky), </a:t>
            </a:r>
            <a:r>
              <a:rPr lang="cs-CZ" sz="2800" b="1" dirty="0" smtClean="0">
                <a:solidFill>
                  <a:schemeClr val="tx1"/>
                </a:solidFill>
              </a:rPr>
              <a:t>exkurze</a:t>
            </a:r>
            <a:r>
              <a:rPr lang="cs-CZ" sz="2800" dirty="0" smtClean="0">
                <a:solidFill>
                  <a:schemeClr val="tx1"/>
                </a:solidFill>
              </a:rPr>
              <a:t> (letiště, hotely)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61" y="2646363"/>
            <a:ext cx="4215122" cy="27948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290" y="2646363"/>
            <a:ext cx="1424107" cy="27948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52" y="2646363"/>
            <a:ext cx="3731215" cy="2794809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EE3-0A18-4546-80F6-2EF0E058786B}" type="datetime1">
              <a:rPr lang="cs-CZ" smtClean="0"/>
              <a:t>06.12.2020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0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1238" y="21796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Odborné exkurze (5 denní)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4387" y="1880894"/>
            <a:ext cx="5181600" cy="435133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Vybraný region ČR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Možnost návštěvy blízkého zahraničí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15" y="1880894"/>
            <a:ext cx="5648328" cy="376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87" y="3871165"/>
            <a:ext cx="3495676" cy="1590675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E718-BE23-415F-9519-9624A89E5E4B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5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2948" y="248392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Odborné exkurze (5 -10 denní)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2181" y="1573955"/>
            <a:ext cx="4937760" cy="43427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5 – 10 denní </a:t>
            </a:r>
          </a:p>
          <a:p>
            <a:pPr algn="just"/>
            <a:r>
              <a:rPr lang="cs-CZ" sz="2800" b="1" dirty="0" smtClean="0">
                <a:solidFill>
                  <a:schemeClr val="tx1"/>
                </a:solidFill>
              </a:rPr>
              <a:t>Zahraniční exkurze</a:t>
            </a:r>
          </a:p>
          <a:p>
            <a:pPr algn="just"/>
            <a:r>
              <a:rPr lang="cs-CZ" dirty="0" smtClean="0"/>
              <a:t>Žáky</a:t>
            </a:r>
            <a:r>
              <a:rPr lang="cs-CZ" sz="2800" dirty="0" smtClean="0">
                <a:solidFill>
                  <a:schemeClr val="tx1"/>
                </a:solidFill>
              </a:rPr>
              <a:t> vybraná destinace</a:t>
            </a:r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Z navštívených zemí…</a:t>
            </a:r>
          </a:p>
          <a:p>
            <a:pPr algn="just"/>
            <a:r>
              <a:rPr lang="cs-CZ" sz="2800" i="1" dirty="0" smtClean="0">
                <a:solidFill>
                  <a:schemeClr val="tx1"/>
                </a:solidFill>
              </a:rPr>
              <a:t>Itálie, Nizozemí, Belgie, Lucembursko, Německo, Ukrajina, Maďarsko, Slovensko, Švýcarsko, Rakousko, Dánsko, Francie, Monako, Švédsko, Polsko, Finsko, Pobaltí, Chorvatsko, Černá Hora, Bosna a Hercegovina …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055" y="1573955"/>
            <a:ext cx="5437088" cy="407781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7BA-04CE-4211-B1D3-90F945FEFFA6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7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2927648" y="317813"/>
            <a:ext cx="6191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Nástavbové studium Podnikání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Husova 6</a:t>
            </a:r>
            <a:endParaRPr lang="cs-CZ" altLang="cs-CZ" b="1" dirty="0">
              <a:solidFill>
                <a:srgbClr val="DC002C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/>
          </p:nvPr>
        </p:nvGraphicFramePr>
        <p:xfrm>
          <a:off x="3719737" y="2276872"/>
          <a:ext cx="4824413" cy="792180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kód oboru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název oboru</a:t>
                      </a:r>
                    </a:p>
                  </a:txBody>
                  <a:tcPr marT="45645" marB="45645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</a:p>
                  </a:txBody>
                  <a:tcPr marT="45645" marB="45645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Podnikání</a:t>
                      </a:r>
                    </a:p>
                  </a:txBody>
                  <a:tcPr marT="45645" marB="45645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ovéPole 3"/>
          <p:cNvSpPr txBox="1">
            <a:spLocks noChangeArrowheads="1"/>
          </p:cNvSpPr>
          <p:nvPr/>
        </p:nvSpPr>
        <p:spPr bwMode="auto">
          <a:xfrm>
            <a:off x="2927648" y="1395031"/>
            <a:ext cx="61912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dvouletý maturitní obor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absolventy tříletých učebních oborů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28048" y="3482574"/>
            <a:ext cx="3675387" cy="276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sshsopava.cz/skola/soucast/foto/h6_v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3501008"/>
            <a:ext cx="4104456" cy="27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7BFA-FE26-4BAA-B975-23148806481E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80"/>
          <p:cNvGraphicFramePr>
            <a:graphicFrameLocks noGrp="1"/>
          </p:cNvGraphicFramePr>
          <p:nvPr>
            <p:extLst/>
          </p:nvPr>
        </p:nvGraphicFramePr>
        <p:xfrm>
          <a:off x="3791744" y="2780928"/>
          <a:ext cx="4392488" cy="3456000"/>
        </p:xfrm>
        <a:graphic>
          <a:graphicData uri="http://schemas.openxmlformats.org/drawingml/2006/table">
            <a:tbl>
              <a:tblPr/>
              <a:tblGrid>
                <a:gridCol w="190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kód oboru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název oboru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 – 5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Cukrář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 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51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Kuchař – číšník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51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Kadeřník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– 5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Pekař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 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5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Prodavač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5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Řezník – uzenář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 – 5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H/01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Výrobce potravin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3215680" y="1626257"/>
            <a:ext cx="532859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zakončené závěrečnou zkouškou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výučním listem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žáky s ukončeným základním vzděláním</a:t>
            </a:r>
          </a:p>
        </p:txBody>
      </p:sp>
      <p:sp>
        <p:nvSpPr>
          <p:cNvPr id="26" name="TextovéPole 3"/>
          <p:cNvSpPr txBox="1">
            <a:spLocks noChangeArrowheads="1"/>
          </p:cNvSpPr>
          <p:nvPr/>
        </p:nvSpPr>
        <p:spPr bwMode="auto">
          <a:xfrm>
            <a:off x="2784351" y="179707"/>
            <a:ext cx="61912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TŘÍLETÉ UČEBNÍ OBORY</a:t>
            </a:r>
            <a:endParaRPr lang="cs-CZ" altLang="cs-CZ" sz="4400" b="1" dirty="0">
              <a:solidFill>
                <a:srgbClr val="DC002C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Husova 6</a:t>
            </a:r>
            <a:endParaRPr lang="cs-CZ" altLang="cs-CZ" sz="4400" b="1" dirty="0">
              <a:solidFill>
                <a:srgbClr val="DC002C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2" name="Picture 2" descr="http://www.sshsopava.cz/skola/soucast/foto/h6_v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3111155"/>
            <a:ext cx="1908000" cy="1442634"/>
          </a:xfrm>
          <a:prstGeom prst="rect">
            <a:avLst/>
          </a:prstGeom>
          <a:noFill/>
        </p:spPr>
      </p:pic>
      <p:pic>
        <p:nvPicPr>
          <p:cNvPr id="20484" name="Picture 4" descr="http://www.sshsopava.cz/skola/soucast/foto/h6_v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080" y="1445614"/>
            <a:ext cx="1908000" cy="1507082"/>
          </a:xfrm>
          <a:prstGeom prst="rect">
            <a:avLst/>
          </a:prstGeom>
          <a:noFill/>
        </p:spPr>
      </p:pic>
      <p:pic>
        <p:nvPicPr>
          <p:cNvPr id="20486" name="Picture 6" descr="http://www.sshsopava.cz/skola/soucast/foto/h6_v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1529430"/>
            <a:ext cx="1908000" cy="1440000"/>
          </a:xfrm>
          <a:prstGeom prst="rect">
            <a:avLst/>
          </a:prstGeom>
          <a:noFill/>
        </p:spPr>
      </p:pic>
      <p:pic>
        <p:nvPicPr>
          <p:cNvPr id="20488" name="Picture 8" descr="http://www.sshsopava.cz/skola/soucast/foto/h6_v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400" y="3068928"/>
            <a:ext cx="1908000" cy="1440000"/>
          </a:xfrm>
          <a:prstGeom prst="rect">
            <a:avLst/>
          </a:prstGeom>
          <a:noFill/>
        </p:spPr>
      </p:pic>
      <p:pic>
        <p:nvPicPr>
          <p:cNvPr id="20490" name="Picture 10" descr="http://www.sshsopava.cz/skola/soucast/foto/h6_v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400" y="4683886"/>
            <a:ext cx="1908000" cy="1440000"/>
          </a:xfrm>
          <a:prstGeom prst="rect">
            <a:avLst/>
          </a:prstGeom>
          <a:noFill/>
        </p:spPr>
      </p:pic>
      <p:pic>
        <p:nvPicPr>
          <p:cNvPr id="20492" name="Picture 12" descr="http://www.sshsopava.cz/skola/soucast/foto/h6_v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4676261"/>
            <a:ext cx="1908000" cy="1431895"/>
          </a:xfrm>
          <a:prstGeom prst="rect">
            <a:avLst/>
          </a:prstGeom>
          <a:noFill/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1AA8-B0AD-45A8-A736-ABBD69F21C3E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9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3"/>
          <p:cNvSpPr txBox="1">
            <a:spLocks noChangeArrowheads="1"/>
          </p:cNvSpPr>
          <p:nvPr/>
        </p:nvSpPr>
        <p:spPr bwMode="auto">
          <a:xfrm>
            <a:off x="2279576" y="260648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CUKRÁŘ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3"/>
          <p:cNvSpPr txBox="1">
            <a:spLocks noChangeArrowheads="1"/>
          </p:cNvSpPr>
          <p:nvPr/>
        </p:nvSpPr>
        <p:spPr bwMode="auto">
          <a:xfrm>
            <a:off x="2351583" y="783869"/>
            <a:ext cx="83780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None/>
            </a:pPr>
            <a:r>
              <a:rPr lang="cs-CZ" sz="2000" dirty="0">
                <a:solidFill>
                  <a:schemeClr val="tx1"/>
                </a:solidFill>
              </a:rPr>
              <a:t>Žáci oboru Cukrář soutěží v odborných dovednostech: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O </a:t>
            </a:r>
            <a:r>
              <a:rPr lang="cs-CZ" sz="2000" b="1" dirty="0" err="1">
                <a:solidFill>
                  <a:schemeClr val="tx1"/>
                </a:solidFill>
              </a:rPr>
              <a:t>Priessnitzův</a:t>
            </a:r>
            <a:r>
              <a:rPr lang="cs-CZ" sz="2000" b="1" dirty="0">
                <a:solidFill>
                  <a:schemeClr val="tx1"/>
                </a:solidFill>
              </a:rPr>
              <a:t> dortík </a:t>
            </a:r>
            <a:r>
              <a:rPr lang="cs-CZ" sz="2000" dirty="0">
                <a:solidFill>
                  <a:schemeClr val="tx1"/>
                </a:solidFill>
              </a:rPr>
              <a:t>– zdobení perníků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 err="1">
                <a:solidFill>
                  <a:schemeClr val="tx1"/>
                </a:solidFill>
              </a:rPr>
              <a:t>Podbeskydský</a:t>
            </a:r>
            <a:r>
              <a:rPr lang="cs-CZ" sz="2000" b="1" dirty="0">
                <a:solidFill>
                  <a:schemeClr val="tx1"/>
                </a:solidFill>
              </a:rPr>
              <a:t> ještěr </a:t>
            </a:r>
            <a:r>
              <a:rPr lang="cs-CZ" sz="2000" dirty="0">
                <a:solidFill>
                  <a:schemeClr val="tx1"/>
                </a:solidFill>
              </a:rPr>
              <a:t>–  příprava a  zdobení dortů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 err="1">
                <a:solidFill>
                  <a:schemeClr val="tx1"/>
                </a:solidFill>
              </a:rPr>
              <a:t>Marlenka</a:t>
            </a:r>
            <a:r>
              <a:rPr lang="cs-CZ" sz="2000" b="1" dirty="0">
                <a:solidFill>
                  <a:schemeClr val="tx1"/>
                </a:solidFill>
              </a:rPr>
              <a:t> cup </a:t>
            </a:r>
            <a:r>
              <a:rPr lang="cs-CZ" sz="2000" dirty="0">
                <a:solidFill>
                  <a:schemeClr val="tx1"/>
                </a:solidFill>
              </a:rPr>
              <a:t>-  příprava restauračního moučníku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906" y="2348271"/>
            <a:ext cx="2278068" cy="327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FF1B-CB67-4A45-A93F-B01634ADEDA4}" type="datetime1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27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435" y="2434531"/>
            <a:ext cx="2334915" cy="339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194" y="2898528"/>
            <a:ext cx="2827337" cy="217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9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1937" y="106156"/>
            <a:ext cx="8654143" cy="1325563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KADEŘNÍK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959" y="1431718"/>
            <a:ext cx="3937121" cy="434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891937" y="949899"/>
            <a:ext cx="700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Přední umístění nejen v regionálních, ale i v celorepublikových soutěžích.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001" y="1431719"/>
            <a:ext cx="4058030" cy="434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B5-D2F3-4554-AEE8-68E6DA76D682}" type="datetime1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3"/>
          <p:cNvSpPr txBox="1">
            <a:spLocks noChangeArrowheads="1"/>
          </p:cNvSpPr>
          <p:nvPr/>
        </p:nvSpPr>
        <p:spPr bwMode="auto">
          <a:xfrm>
            <a:off x="1210491" y="260648"/>
            <a:ext cx="8845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KUCHAŘ – ČÍŠNÍK se zaměřením číšník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3"/>
          <p:cNvSpPr txBox="1">
            <a:spLocks noChangeArrowheads="1"/>
          </p:cNvSpPr>
          <p:nvPr/>
        </p:nvSpPr>
        <p:spPr bwMode="auto">
          <a:xfrm>
            <a:off x="1079260" y="783868"/>
            <a:ext cx="67510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Tak jako každoročně i letos žáci 3. ročníku připravovali v rámci závěrečných učňovských zkoušek slavnostní tabule dle vylosované příležitosti.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1079260" y="3867158"/>
            <a:ext cx="102745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None/>
            </a:pPr>
            <a:r>
              <a:rPr lang="cs-CZ" sz="2400" dirty="0">
                <a:solidFill>
                  <a:schemeClr val="tx1"/>
                </a:solidFill>
              </a:rPr>
              <a:t>Žáci se podíleli na přípravě jídel v soutěži „Týden slezské kuchyně“, restaurace Terasa získala 1. místo.</a:t>
            </a:r>
          </a:p>
        </p:txBody>
      </p:sp>
      <p:sp>
        <p:nvSpPr>
          <p:cNvPr id="15" name="TextovéPole 3"/>
          <p:cNvSpPr txBox="1">
            <a:spLocks noChangeArrowheads="1"/>
          </p:cNvSpPr>
          <p:nvPr/>
        </p:nvSpPr>
        <p:spPr bwMode="auto">
          <a:xfrm>
            <a:off x="1210491" y="3429000"/>
            <a:ext cx="8989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KUCHAŘ – ČÍŠNÍK se zaměřením kuchař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564" y="4613093"/>
            <a:ext cx="1159907" cy="154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165" y="4613988"/>
            <a:ext cx="1144166" cy="152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272" y="4613093"/>
            <a:ext cx="1235688" cy="164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01" y="2064399"/>
            <a:ext cx="943513" cy="125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922" y="851879"/>
            <a:ext cx="1435038" cy="239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96" y="4745763"/>
            <a:ext cx="1842990" cy="138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113" y="2069338"/>
            <a:ext cx="936104" cy="124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8314-0ED8-4A6C-8DA5-AC1EE8FE8B0C}" type="datetime1">
              <a:rPr lang="cs-CZ" smtClean="0"/>
              <a:t>06.12.2020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6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8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Hotelovka slaví sedmdesátku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1919537" y="980729"/>
            <a:ext cx="8281169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Před 70 lety si začala hotelovka budovat své pevné místo mezi opavskými školami.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Prvního září 1950 nastoupili studenti do nově založené </a:t>
            </a:r>
            <a:r>
              <a:rPr lang="cs-CZ" sz="1800" b="1" dirty="0">
                <a:solidFill>
                  <a:schemeClr val="tx1"/>
                </a:solidFill>
              </a:rPr>
              <a:t>Vyšší školy výživy</a:t>
            </a:r>
            <a:r>
              <a:rPr lang="cs-CZ" sz="1800" dirty="0">
                <a:solidFill>
                  <a:schemeClr val="tx1"/>
                </a:solidFill>
              </a:rPr>
              <a:t>. Škola se často stěhovala, měnily se její názvy i názvy studijních oborů, které ale vždy připravovaly odborníky pro hotely, gastronomii a cestovní ruch.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Budovy na Tyršově ulici – tzv. </a:t>
            </a:r>
            <a:r>
              <a:rPr lang="cs-CZ" sz="1800" dirty="0" err="1">
                <a:solidFill>
                  <a:schemeClr val="tx1"/>
                </a:solidFill>
              </a:rPr>
              <a:t>Janottova</a:t>
            </a:r>
            <a:r>
              <a:rPr lang="cs-CZ" sz="1800" dirty="0">
                <a:solidFill>
                  <a:schemeClr val="tx1"/>
                </a:solidFill>
              </a:rPr>
              <a:t> a Demlova vila – byly pro školu klíčové. Škola se rozrostla o Domov mládeže na Alšově ulici, z něhož vybudovala moderní ubytovací zařízení.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Prvního září 1996 získala Hotelová škola jako první v okrese akreditaci pro vyšší odborné vzdělávání.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Největší změna nastala v roce 2011, kdy rozhodnutím Zastupitelstva Moravskoslezského kraje došlo ke sloučení dvou dosud samostatných škol – Vyšší odborné školy a Hotelové školy Opava, Tyršova 34 a Střední školy Opava, Husova 6 – v nový subjekt s názvem </a:t>
            </a:r>
            <a:r>
              <a:rPr lang="cs-CZ" sz="1800" b="1" dirty="0">
                <a:solidFill>
                  <a:schemeClr val="tx1"/>
                </a:solidFill>
              </a:rPr>
              <a:t>Střední škola hotelnictví a služeb a Vyšší odborná škola Opava. </a:t>
            </a:r>
          </a:p>
          <a:p>
            <a:pPr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1800" b="1" dirty="0">
                <a:solidFill>
                  <a:schemeClr val="tx1"/>
                </a:solidFill>
              </a:rPr>
              <a:t>V současnosti školu najdete doslova po celé Opavě.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25" y="877814"/>
            <a:ext cx="4229379" cy="31720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200" y="193254"/>
            <a:ext cx="4607672" cy="34557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66" y="2857263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175" y="3509400"/>
            <a:ext cx="4897903" cy="32334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396" y="1055904"/>
            <a:ext cx="6211430" cy="49069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E9F-DB6D-4734-94C8-AC783B97BB49}" type="datetime1">
              <a:rPr lang="cs-CZ" smtClean="0"/>
              <a:t>06.12.2020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3"/>
          <p:cNvSpPr txBox="1">
            <a:spLocks noChangeArrowheads="1"/>
          </p:cNvSpPr>
          <p:nvPr/>
        </p:nvSpPr>
        <p:spPr bwMode="auto">
          <a:xfrm>
            <a:off x="-611669" y="260648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PEKAŘ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3"/>
          <p:cNvSpPr txBox="1">
            <a:spLocks noChangeArrowheads="1"/>
          </p:cNvSpPr>
          <p:nvPr/>
        </p:nvSpPr>
        <p:spPr bwMode="auto">
          <a:xfrm>
            <a:off x="1775521" y="783868"/>
            <a:ext cx="52239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Celostátní kolo soutěže </a:t>
            </a:r>
            <a:r>
              <a:rPr lang="cs-CZ" sz="2000" b="1" dirty="0">
                <a:solidFill>
                  <a:schemeClr val="tx1"/>
                </a:solidFill>
              </a:rPr>
              <a:t>PEKAŘ ROKU   JUNIOR</a:t>
            </a:r>
            <a:r>
              <a:rPr lang="cs-CZ" sz="2000" dirty="0">
                <a:solidFill>
                  <a:schemeClr val="tx1"/>
                </a:solidFill>
              </a:rPr>
              <a:t> - účastnily se dvě žákyně, úkolem bylo vyrobit běžné a celozrnné pečivo, vánočku a chléb. Součástí soutěže byl pokus o rekord v pletení pletýnek na čas</a:t>
            </a:r>
          </a:p>
          <a:p>
            <a:pPr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Obor Pekař je podporován </a:t>
            </a:r>
            <a:r>
              <a:rPr lang="cs-CZ" sz="2000" b="1" dirty="0">
                <a:solidFill>
                  <a:schemeClr val="tx1"/>
                </a:solidFill>
              </a:rPr>
              <a:t>stipendijním programem KÚ MSK.</a:t>
            </a:r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-307032" y="3407673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PRODAVAČ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1787114" y="3946609"/>
            <a:ext cx="5212323" cy="22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None/>
            </a:pPr>
            <a:r>
              <a:rPr lang="cs-CZ" sz="1400" b="1" dirty="0">
                <a:solidFill>
                  <a:schemeClr val="tx1"/>
                </a:solidFill>
              </a:rPr>
              <a:t>Celostátní soutěž PRODAVAČ 2019 v Ústí nad Labem</a:t>
            </a:r>
            <a:endParaRPr lang="cs-CZ" sz="14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Mezi praktické soutěžní disciplíny bylo zařazeno určování vzorků zboží, balení různých druhů zboží a potravin, vážení, aranžování a nákup na pokladně. </a:t>
            </a:r>
          </a:p>
          <a:p>
            <a:pPr algn="just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cs-CZ" sz="1800" b="1" dirty="0">
                <a:solidFill>
                  <a:schemeClr val="tx1"/>
                </a:solidFill>
              </a:rPr>
              <a:t>Umístění žáka 3. ročníku Dominika Číže – 1. místo.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59" y="522258"/>
            <a:ext cx="3131840" cy="23488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 descr="E:\Dokumenty\Ústí nad Labem\Ústí na Labem 2018\Fotky Ústí\P405018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959" y="3669283"/>
            <a:ext cx="3256719" cy="23585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0AC2-BB73-42BA-A6F6-F64C3372F05D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3"/>
          <p:cNvSpPr txBox="1">
            <a:spLocks noChangeArrowheads="1"/>
          </p:cNvSpPr>
          <p:nvPr/>
        </p:nvSpPr>
        <p:spPr bwMode="auto">
          <a:xfrm>
            <a:off x="-872927" y="260648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ŘEZNÍK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3"/>
          <p:cNvSpPr txBox="1">
            <a:spLocks noChangeArrowheads="1"/>
          </p:cNvSpPr>
          <p:nvPr/>
        </p:nvSpPr>
        <p:spPr bwMode="auto">
          <a:xfrm>
            <a:off x="1428206" y="783868"/>
            <a:ext cx="53971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None/>
            </a:pPr>
            <a:r>
              <a:rPr lang="cs-CZ" sz="2000" b="1" dirty="0">
                <a:solidFill>
                  <a:schemeClr val="tx1"/>
                </a:solidFill>
              </a:rPr>
              <a:t>PŘEHLÍDKY ODBORNÝCH DOVEDNOSTÍ OBORU ŘEZNÍK – UZENÁŘ</a:t>
            </a:r>
          </a:p>
          <a:p>
            <a:pPr algn="just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Obor Řezník je podporován stipendijním programem KÚ MSK</a:t>
            </a:r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1201906" y="3132359"/>
            <a:ext cx="5286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Učební obor VÝROBCE POTRAVIN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3"/>
          <p:cNvSpPr txBox="1">
            <a:spLocks noChangeArrowheads="1"/>
          </p:cNvSpPr>
          <p:nvPr/>
        </p:nvSpPr>
        <p:spPr bwMode="auto">
          <a:xfrm>
            <a:off x="1428206" y="3888694"/>
            <a:ext cx="539711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Žáci se připravují pro výkon povolání v závodě </a:t>
            </a:r>
            <a:r>
              <a:rPr lang="cs-CZ" sz="1800" dirty="0" err="1">
                <a:solidFill>
                  <a:schemeClr val="tx1"/>
                </a:solidFill>
              </a:rPr>
              <a:t>Mondeléz</a:t>
            </a:r>
            <a:r>
              <a:rPr lang="cs-CZ" sz="1800" dirty="0">
                <a:solidFill>
                  <a:schemeClr val="tx1"/>
                </a:solidFill>
              </a:rPr>
              <a:t>, formou exkurzí se seznamují s jinými druhy potravinářské výroby. Během studia mohou získat stipendia a po vyučení mají možnost nastoupit do pracovního poměru jako zaučení zaměstnanci.</a:t>
            </a:r>
          </a:p>
          <a:p>
            <a:pPr>
              <a:buNone/>
            </a:pPr>
            <a:r>
              <a:rPr lang="cs-CZ" sz="2000" dirty="0">
                <a:solidFill>
                  <a:schemeClr val="tx1"/>
                </a:solidFill>
              </a:rPr>
              <a:t>Firma </a:t>
            </a:r>
            <a:r>
              <a:rPr lang="cs-CZ" sz="2000" b="1" dirty="0" err="1">
                <a:solidFill>
                  <a:schemeClr val="tx1"/>
                </a:solidFill>
              </a:rPr>
              <a:t>Mondeléz</a:t>
            </a:r>
            <a:r>
              <a:rPr lang="cs-CZ" sz="2000" b="1" dirty="0">
                <a:solidFill>
                  <a:schemeClr val="tx1"/>
                </a:solidFill>
              </a:rPr>
              <a:t> poskytuje motivační stipendium.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591" y="783868"/>
            <a:ext cx="3549451" cy="199962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484" y="3493242"/>
            <a:ext cx="1769670" cy="23595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16" y="3448740"/>
            <a:ext cx="1836420" cy="24485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F923-93C2-46F7-A25C-EB4FC0CA7C86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75520" y="332656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STŘEDISKA PRAKTICKÉ VÝUKY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4418908" y="1115727"/>
            <a:ext cx="450125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</a:rPr>
              <a:t>Restaurace a cukrárna TERASA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učební obor Cukrář a Kuchař – číšník</a:t>
            </a:r>
          </a:p>
        </p:txBody>
      </p:sp>
      <p:sp>
        <p:nvSpPr>
          <p:cNvPr id="3" name="TextovéPole 3"/>
          <p:cNvSpPr txBox="1">
            <a:spLocks noChangeArrowheads="1"/>
          </p:cNvSpPr>
          <p:nvPr/>
        </p:nvSpPr>
        <p:spPr bwMode="auto">
          <a:xfrm>
            <a:off x="7917257" y="4497645"/>
            <a:ext cx="3528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</a:rPr>
              <a:t>Restaurace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VESNA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studijní obor Hotelnictví</a:t>
            </a: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1068537" y="4294069"/>
            <a:ext cx="3278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</a:rPr>
              <a:t>SCHINZELŮV DŮM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učební obor Kadeřník, Pekař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71987" y="1121708"/>
            <a:ext cx="2968416" cy="22322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3006" y="3239351"/>
            <a:ext cx="2832453" cy="2130004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32101" y="1972771"/>
            <a:ext cx="3213548" cy="2339449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509C-9EB7-491E-818A-13AEA6B9AC63}" type="datetime1">
              <a:rPr lang="cs-CZ" smtClean="0"/>
              <a:t>06.12.2020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5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5520" y="238642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RESTAURACE VESNA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775520" y="974376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Školní restaurace VESNA, Tyršova 20, Opava</a:t>
            </a:r>
          </a:p>
        </p:txBody>
      </p:sp>
      <p:pic>
        <p:nvPicPr>
          <p:cNvPr id="3" name="Picture 3" descr="C:\Users\janik\Documents\Visual Studio 2013\WebSites\web-new2016\vesna\images\m\v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775" y="1682718"/>
            <a:ext cx="2602495" cy="195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195" y="3826781"/>
            <a:ext cx="3185654" cy="211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467" y="1743817"/>
            <a:ext cx="5428215" cy="37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A1E9-1CCF-4BF1-BC39-2265343F2708}" type="datetime1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7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4825" y="549276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KADEŘNICTVÍ SCHINZELŮV DŮM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775520" y="1628801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 školního zařízení zajišťují pod vedením učitelů odborného výcviku žáci učebního oboru Kadeřník a Pekař.</a:t>
            </a:r>
          </a:p>
        </p:txBody>
      </p:sp>
      <p:pic>
        <p:nvPicPr>
          <p:cNvPr id="5123" name="Picture 3" descr="C:\Users\janik\Desktop\DOD\20160830_08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148" y="2769882"/>
            <a:ext cx="4891293" cy="275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624" y="2769882"/>
            <a:ext cx="4110044" cy="275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21E4-0EE4-46CA-8748-B44D8084FB9B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0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4825" y="549276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RESTAURACE TERASA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775520" y="1340769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 školního zařízení zajišťují pod vedením učitelů odborného výcviku žáci učebních oborů Kuchař – Číšník a Cukrář.</a:t>
            </a:r>
          </a:p>
        </p:txBody>
      </p:sp>
      <p:pic>
        <p:nvPicPr>
          <p:cNvPr id="1031" name="Picture 7" descr="http://www.sshsopava.cz/skola/soucast/foto/terasav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52" y="2869557"/>
            <a:ext cx="3031032" cy="219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901" y="2869557"/>
            <a:ext cx="3291057" cy="218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472" y="2862092"/>
            <a:ext cx="3291056" cy="218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ED3A-83EC-4A11-A8C9-9DAF8D2B7A70}" type="datetime1">
              <a:rPr lang="cs-CZ" smtClean="0"/>
              <a:t>06.12.2020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4825" y="549275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DOMOV MLÁDEŽE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775520" y="1340769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 provozuje Domov mládeže s jídelnou na ulici Alšova 24,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kapacita 110 lůžek.</a:t>
            </a:r>
          </a:p>
        </p:txBody>
      </p:sp>
      <p:pic>
        <p:nvPicPr>
          <p:cNvPr id="15361" name="Picture 1" descr="C:\Users\janik\Desktop\DOD\P41507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2350" y="2201260"/>
            <a:ext cx="3931833" cy="294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25" y="2171766"/>
            <a:ext cx="4495529" cy="269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79468" y="4203530"/>
            <a:ext cx="2636017" cy="19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C:\Users\janik\Desktop\DOD\posezení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946" y="4070292"/>
            <a:ext cx="4066253" cy="243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DBD6-403D-484B-9091-50127E30AE8C}" type="datetime1">
              <a:rPr lang="cs-CZ" smtClean="0"/>
              <a:t>06.12.2020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9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5520" y="260649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Praxe u sociálních partnerů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288869" y="1052736"/>
            <a:ext cx="91290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Studenti učebního oboru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Řezník – uzenář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Společnost Bivoj a.s. Opava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416" y="1410777"/>
            <a:ext cx="2414491" cy="159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bdélník 14"/>
          <p:cNvSpPr/>
          <p:nvPr/>
        </p:nvSpPr>
        <p:spPr>
          <a:xfrm>
            <a:off x="1288869" y="2780929"/>
            <a:ext cx="5130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Studenti učebního oboru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Prodavač</a:t>
            </a: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Hypermarket Globus </a:t>
            </a:r>
          </a:p>
        </p:txBody>
      </p:sp>
      <p:pic>
        <p:nvPicPr>
          <p:cNvPr id="1028" name="Picture 4" descr="BIVOJ a.s., výrobce a distributor plného sortimentu masa a masných výrobků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2711" y="1559345"/>
            <a:ext cx="1524000" cy="1295401"/>
          </a:xfrm>
          <a:prstGeom prst="rect">
            <a:avLst/>
          </a:prstGeom>
          <a:noFill/>
        </p:spPr>
      </p:pic>
      <p:pic>
        <p:nvPicPr>
          <p:cNvPr id="51202" name="Picture 2" descr="http://www.sshsopava.cz/skola/ucebni/foto/prodavacv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10" y="3216968"/>
            <a:ext cx="182420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1288869" y="4365104"/>
            <a:ext cx="747142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Studenti učebního oboru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Pekař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Společnosti J.L.N Pekárna, Knappe.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698" y="3730392"/>
            <a:ext cx="2843926" cy="229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7B22-265A-4713-AE8C-3DFAFFFA2920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3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5520" y="260649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Praxe u sociálních partnerů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3"/>
          <p:cNvSpPr txBox="1">
            <a:spLocks noChangeArrowheads="1"/>
          </p:cNvSpPr>
          <p:nvPr/>
        </p:nvSpPr>
        <p:spPr bwMode="auto">
          <a:xfrm>
            <a:off x="1703512" y="1052736"/>
            <a:ext cx="871296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Studenti učebního oboru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Výrobce potravin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Společnost </a:t>
            </a:r>
            <a:r>
              <a:rPr lang="cs-CZ" altLang="cs-CZ" sz="2400" b="1" dirty="0" err="1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Mondeléz</a:t>
            </a: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Bisquit</a:t>
            </a: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6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2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Během praxe mají žáci: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zaplacenou produktivní práci,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možnost brigády,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nabídka budoucího zaměstnání v místě konání odborného výcviku.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http://www.sshsopava.cz/skola/ucebni/foto/vyrobcev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1628800"/>
            <a:ext cx="300033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ovéPole 3"/>
          <p:cNvSpPr txBox="1">
            <a:spLocks noChangeArrowheads="1"/>
          </p:cNvSpPr>
          <p:nvPr/>
        </p:nvSpPr>
        <p:spPr bwMode="auto">
          <a:xfrm>
            <a:off x="1703512" y="4217059"/>
            <a:ext cx="8712968" cy="21005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Studenti maturitních oborů 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Hotelnictví a Cestovní ruch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Součást v</a:t>
            </a:r>
            <a:r>
              <a:rPr lang="cs-CZ" alt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uky tvoří odborná zahraniční praxe v cizině, výměnné pobyty a u oboru Cestovní ruch i zájezdy do zahraničí.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1050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Zajišťována je prázdninová zahraniční praxe ve Francii, </a:t>
            </a:r>
            <a:b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Německu, v Řecku, v Anglii, ve Španělsku a ve Švýcarsku.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4F72-43AE-48E8-8502-3E970AB3FE5B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6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991544" y="141930"/>
            <a:ext cx="8642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otevřených dveří</a:t>
            </a:r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139338" y="1065260"/>
            <a:ext cx="11808822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tx1"/>
                </a:solidFill>
              </a:rPr>
              <a:t>S</a:t>
            </a:r>
            <a:r>
              <a:rPr lang="cs-CZ" sz="2800" b="1" dirty="0" smtClean="0">
                <a:solidFill>
                  <a:schemeClr val="tx1"/>
                </a:solidFill>
              </a:rPr>
              <a:t>e </a:t>
            </a:r>
            <a:r>
              <a:rPr lang="cs-CZ" sz="2800" b="1" dirty="0">
                <a:solidFill>
                  <a:schemeClr val="tx1"/>
                </a:solidFill>
              </a:rPr>
              <a:t>uskuteční pro všechny obory </a:t>
            </a:r>
            <a:r>
              <a:rPr lang="cs-CZ" sz="2800" b="1" dirty="0">
                <a:solidFill>
                  <a:srgbClr val="C00000"/>
                </a:solidFill>
              </a:rPr>
              <a:t>online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dne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3</a:t>
            </a:r>
            <a:r>
              <a:rPr lang="cs-CZ" sz="2800" b="1" u="sng" dirty="0">
                <a:solidFill>
                  <a:srgbClr val="C00000"/>
                </a:solidFill>
              </a:rPr>
              <a:t>. prosince 2020 </a:t>
            </a:r>
            <a:r>
              <a:rPr lang="cs-CZ" sz="2800" b="1" dirty="0" smtClean="0">
                <a:solidFill>
                  <a:schemeClr val="tx1"/>
                </a:solidFill>
              </a:rPr>
              <a:t>- </a:t>
            </a:r>
            <a:r>
              <a:rPr lang="cs-CZ" sz="2800" b="1" dirty="0">
                <a:solidFill>
                  <a:schemeClr val="tx1"/>
                </a:solidFill>
              </a:rPr>
              <a:t>vstupy </a:t>
            </a:r>
            <a:r>
              <a:rPr lang="cs-CZ" sz="2800" b="1" u="sng" dirty="0">
                <a:solidFill>
                  <a:srgbClr val="C00000"/>
                </a:solidFill>
              </a:rPr>
              <a:t>od 14:30, 15:00, 15:30</a:t>
            </a:r>
            <a:r>
              <a:rPr lang="cs-CZ" sz="2800" b="1" u="sng" dirty="0">
                <a:solidFill>
                  <a:srgbClr val="002060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cs-CZ" sz="500" b="1" u="sng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cs-CZ" sz="5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tx1"/>
                </a:solidFill>
              </a:rPr>
              <a:t>S</a:t>
            </a:r>
            <a:r>
              <a:rPr lang="cs-CZ" sz="2800" b="1" dirty="0" smtClean="0">
                <a:solidFill>
                  <a:schemeClr val="tx1"/>
                </a:solidFill>
              </a:rPr>
              <a:t>e </a:t>
            </a:r>
            <a:r>
              <a:rPr lang="cs-CZ" sz="2800" b="1" dirty="0">
                <a:solidFill>
                  <a:schemeClr val="tx1"/>
                </a:solidFill>
              </a:rPr>
              <a:t>uskuteční pro </a:t>
            </a:r>
            <a:r>
              <a:rPr lang="cs-CZ" sz="2800" b="1" dirty="0">
                <a:solidFill>
                  <a:srgbClr val="C00000"/>
                </a:solidFill>
              </a:rPr>
              <a:t>učební obory </a:t>
            </a:r>
            <a:r>
              <a:rPr lang="cs-CZ" sz="2800" b="1" dirty="0" smtClean="0">
                <a:solidFill>
                  <a:srgbClr val="C00000"/>
                </a:solidFill>
              </a:rPr>
              <a:t>a nástavbový obor Podnikání</a:t>
            </a:r>
            <a:br>
              <a:rPr lang="cs-CZ" sz="2800" b="1" dirty="0" smtClean="0">
                <a:solidFill>
                  <a:srgbClr val="C00000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dne </a:t>
            </a:r>
            <a:r>
              <a:rPr lang="cs-CZ" sz="2800" b="1" dirty="0">
                <a:solidFill>
                  <a:srgbClr val="C00000"/>
                </a:solidFill>
              </a:rPr>
              <a:t>3. února 2021 </a:t>
            </a:r>
            <a:r>
              <a:rPr lang="cs-CZ" sz="2800" b="1" dirty="0" smtClean="0">
                <a:solidFill>
                  <a:schemeClr val="tx1"/>
                </a:solidFill>
              </a:rPr>
              <a:t>v </a:t>
            </a:r>
            <a:r>
              <a:rPr lang="cs-CZ" sz="2800" b="1" dirty="0">
                <a:solidFill>
                  <a:schemeClr val="tx1"/>
                </a:solidFill>
              </a:rPr>
              <a:t>Restauraci TERASA od 9:00-16:00hod.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cs-CZ" sz="5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sz="3600" b="1" dirty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Se </a:t>
            </a:r>
            <a:r>
              <a:rPr lang="cs-CZ" sz="2800" b="1" dirty="0">
                <a:solidFill>
                  <a:schemeClr val="tx1"/>
                </a:solidFill>
              </a:rPr>
              <a:t>uskuteční pro </a:t>
            </a:r>
            <a:r>
              <a:rPr lang="cs-CZ" sz="2800" b="1" dirty="0">
                <a:solidFill>
                  <a:srgbClr val="C00000"/>
                </a:solidFill>
              </a:rPr>
              <a:t>maturitní obory </a:t>
            </a:r>
            <a:r>
              <a:rPr lang="cs-CZ" sz="2800" b="1" dirty="0">
                <a:solidFill>
                  <a:schemeClr val="tx1"/>
                </a:solidFill>
              </a:rPr>
              <a:t>dne </a:t>
            </a:r>
            <a:r>
              <a:rPr lang="cs-CZ" sz="2800" b="1" dirty="0">
                <a:solidFill>
                  <a:srgbClr val="C00000"/>
                </a:solidFill>
              </a:rPr>
              <a:t>3. února </a:t>
            </a:r>
            <a:r>
              <a:rPr lang="cs-CZ" sz="2800" b="1" dirty="0" smtClean="0">
                <a:solidFill>
                  <a:srgbClr val="C00000"/>
                </a:solidFill>
              </a:rPr>
              <a:t>2021 </a:t>
            </a:r>
            <a:br>
              <a:rPr lang="cs-CZ" sz="2800" b="1" dirty="0" smtClean="0">
                <a:solidFill>
                  <a:srgbClr val="C00000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v </a:t>
            </a:r>
            <a:r>
              <a:rPr lang="cs-CZ" sz="2800" b="1" dirty="0">
                <a:solidFill>
                  <a:schemeClr val="tx1"/>
                </a:solidFill>
              </a:rPr>
              <a:t>budově školy na Tyršově 34, od 14:00-17:00hod.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cs-CZ" sz="10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Bližší informace na </a:t>
            </a:r>
            <a:r>
              <a:rPr lang="cs-CZ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www.sshsopava.cz/dod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facebook.com/</a:t>
            </a:r>
            <a:r>
              <a:rPr lang="cs-CZ" sz="24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sshsopava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004" y="4806470"/>
            <a:ext cx="1716252" cy="12871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036" y="4814454"/>
            <a:ext cx="1705606" cy="12792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1" y="4814454"/>
            <a:ext cx="1719752" cy="1289815"/>
          </a:xfrm>
          <a:prstGeom prst="rect">
            <a:avLst/>
          </a:prstGeom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49BF-1492-4530-90C4-A72443BAF951}" type="datetime1">
              <a:rPr lang="cs-CZ" smtClean="0"/>
              <a:t>06.12.2020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1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8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Naši úspěšní absolventi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2279576" y="980729"/>
            <a:ext cx="7416824" cy="5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Michal Motyčka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manažer hotel Terasa U Zlaté studně Praha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Tomáš Rousek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generální manažer hotel NH </a:t>
            </a:r>
            <a:r>
              <a:rPr lang="cs-CZ" sz="1800" dirty="0" err="1">
                <a:solidFill>
                  <a:schemeClr val="tx1"/>
                </a:solidFill>
              </a:rPr>
              <a:t>Collection</a:t>
            </a:r>
            <a:r>
              <a:rPr lang="cs-CZ" sz="1800" dirty="0">
                <a:solidFill>
                  <a:schemeClr val="tx1"/>
                </a:solidFill>
              </a:rPr>
              <a:t> Olomouc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Ivo </a:t>
            </a:r>
            <a:r>
              <a:rPr lang="cs-CZ" sz="2400" b="1" dirty="0" err="1">
                <a:solidFill>
                  <a:schemeClr val="tx1"/>
                </a:solidFill>
              </a:rPr>
              <a:t>Bičan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personální manažer Hotel </a:t>
            </a:r>
            <a:r>
              <a:rPr lang="cs-CZ" sz="1800" dirty="0" err="1">
                <a:solidFill>
                  <a:schemeClr val="tx1"/>
                </a:solidFill>
              </a:rPr>
              <a:t>Baltic</a:t>
            </a:r>
            <a:r>
              <a:rPr lang="cs-CZ" sz="1800" dirty="0">
                <a:solidFill>
                  <a:schemeClr val="tx1"/>
                </a:solidFill>
              </a:rPr>
              <a:t> (</a:t>
            </a:r>
            <a:r>
              <a:rPr lang="cs-CZ" sz="1800" dirty="0" err="1">
                <a:solidFill>
                  <a:schemeClr val="tx1"/>
                </a:solidFill>
              </a:rPr>
              <a:t>Usedom</a:t>
            </a:r>
            <a:r>
              <a:rPr lang="cs-CZ" sz="1800" dirty="0">
                <a:solidFill>
                  <a:schemeClr val="tx1"/>
                </a:solidFill>
              </a:rPr>
              <a:t>, Německo)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Adam </a:t>
            </a:r>
            <a:r>
              <a:rPr lang="cs-CZ" sz="2400" b="1" dirty="0" err="1">
                <a:solidFill>
                  <a:schemeClr val="tx1"/>
                </a:solidFill>
              </a:rPr>
              <a:t>Bujok</a:t>
            </a:r>
            <a:endParaRPr lang="cs-CZ" sz="24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manažer </a:t>
            </a:r>
            <a:r>
              <a:rPr lang="cs-CZ" sz="1800" dirty="0" err="1">
                <a:solidFill>
                  <a:schemeClr val="tx1"/>
                </a:solidFill>
              </a:rPr>
              <a:t>English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Lakes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Hotels</a:t>
            </a:r>
            <a:r>
              <a:rPr lang="cs-CZ" sz="1800" dirty="0">
                <a:solidFill>
                  <a:schemeClr val="tx1"/>
                </a:solidFill>
              </a:rPr>
              <a:t>, Resort and </a:t>
            </a:r>
            <a:r>
              <a:rPr lang="cs-CZ" sz="1800" dirty="0" err="1">
                <a:solidFill>
                  <a:schemeClr val="tx1"/>
                </a:solidFill>
              </a:rPr>
              <a:t>Venues</a:t>
            </a:r>
            <a:r>
              <a:rPr lang="cs-CZ" sz="1800" dirty="0">
                <a:solidFill>
                  <a:schemeClr val="tx1"/>
                </a:solidFill>
              </a:rPr>
              <a:t>, Velká Británie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Ondřej </a:t>
            </a:r>
            <a:r>
              <a:rPr lang="cs-CZ" sz="2400" b="1" dirty="0" err="1">
                <a:solidFill>
                  <a:schemeClr val="tx1"/>
                </a:solidFill>
              </a:rPr>
              <a:t>Dulanský</a:t>
            </a:r>
            <a:endParaRPr lang="cs-CZ" sz="24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šéfkuchař restaurace </a:t>
            </a:r>
            <a:r>
              <a:rPr lang="cs-CZ" sz="1800" dirty="0" err="1">
                <a:solidFill>
                  <a:schemeClr val="tx1"/>
                </a:solidFill>
              </a:rPr>
              <a:t>Pavillon</a:t>
            </a:r>
            <a:r>
              <a:rPr lang="cs-CZ" sz="1800" dirty="0">
                <a:solidFill>
                  <a:schemeClr val="tx1"/>
                </a:solidFill>
              </a:rPr>
              <a:t> Brno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Karolína Mališová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Miss </a:t>
            </a:r>
            <a:r>
              <a:rPr lang="cs-CZ" sz="1800" dirty="0" err="1">
                <a:solidFill>
                  <a:schemeClr val="tx1"/>
                </a:solidFill>
              </a:rPr>
              <a:t>Earth</a:t>
            </a:r>
            <a:r>
              <a:rPr lang="cs-CZ" sz="1800" dirty="0">
                <a:solidFill>
                  <a:schemeClr val="tx1"/>
                </a:solidFill>
              </a:rPr>
              <a:t> 2015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Libor Kozák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Sparta Praha</a:t>
            </a:r>
          </a:p>
        </p:txBody>
      </p:sp>
      <p:pic>
        <p:nvPicPr>
          <p:cNvPr id="1026" name="Picture 2" descr="Zlatá studna ve Spa hotelu Lanterna | Velké Karlovi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945" y="1005810"/>
            <a:ext cx="4861111" cy="32423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Nové Trendy.eu | eská-Miss-Karolína-Mališová-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118" y="1124745"/>
            <a:ext cx="571500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s://scontent-prg1-1.xx.fbcdn.net/v/t1.0-9/61664460_451308268778031_2575063349012201472_o.jpg?_nc_cat=105&amp;ccb=2&amp;_nc_sid=e3f864&amp;_nc_ohc=ECp98i9vkmEAX_bPYvt&amp;_nc_ht=scontent-prg1-1.xx&amp;oh=41813abf33eaaaa14e161484ed5d7adf&amp;oe=5FE0E0B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625" y="1844825"/>
            <a:ext cx="7277939" cy="41680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289-E97A-4B54-8904-817388DE1DBE}" type="datetime1">
              <a:rPr lang="cs-CZ" smtClean="0"/>
              <a:t>06.12.2020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6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487443" y="2521441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Těšíme se na vás!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763" y="465138"/>
            <a:ext cx="17891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4079876" y="557213"/>
            <a:ext cx="6265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Střední škola hotelnictví a služeb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Vyšší odborná škola, Opava</a:t>
            </a:r>
            <a:r>
              <a:rPr lang="cs-CZ" altLang="cs-CZ" b="1" dirty="0" smtClean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cs-CZ" altLang="cs-CZ" b="1" dirty="0">
              <a:solidFill>
                <a:srgbClr val="0F24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857" y="3874780"/>
            <a:ext cx="2196298" cy="1651616"/>
          </a:xfrm>
          <a:prstGeom prst="rect">
            <a:avLst/>
          </a:prstGeom>
        </p:spPr>
      </p:pic>
      <p:pic>
        <p:nvPicPr>
          <p:cNvPr id="14" name="Obrázek 13" descr="logo_prisp_organizace_MS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934" y="1535050"/>
            <a:ext cx="1296144" cy="562800"/>
          </a:xfrm>
          <a:prstGeom prst="rect">
            <a:avLst/>
          </a:prstGeom>
        </p:spPr>
      </p:pic>
      <p:pic>
        <p:nvPicPr>
          <p:cNvPr id="15" name="Obrázek 14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033" y="3874780"/>
            <a:ext cx="2070915" cy="165161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825" y="3874780"/>
            <a:ext cx="2196299" cy="1651616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2B9-61E0-4F78-810A-19050CDFB638}" type="datetime1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8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Naši úspěšní absolventi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2279576" y="1124744"/>
            <a:ext cx="7416824" cy="52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Pavel </a:t>
            </a:r>
            <a:r>
              <a:rPr lang="cs-CZ" sz="2400" b="1" dirty="0" err="1">
                <a:solidFill>
                  <a:schemeClr val="tx1"/>
                </a:solidFill>
              </a:rPr>
              <a:t>Kivorchian</a:t>
            </a:r>
            <a:endParaRPr lang="cs-CZ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Vyučený kuchař – oslava narozenin princ Charles, svatba následníků trůnu William a Kate, zajištění stravování pro českou reprezentaci na zimních olympijských hrách v Soulu 2018.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Petr Haas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Vyučený číšník, provozuje Kavárnu HAAS v Telči na hlavním náměstí. 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Miroslav Staněk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Vyučený kuchař, absolvent </a:t>
            </a:r>
            <a:r>
              <a:rPr lang="cs-CZ" sz="1800" dirty="0" err="1">
                <a:solidFill>
                  <a:schemeClr val="tx1"/>
                </a:solidFill>
              </a:rPr>
              <a:t>Culinary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academy</a:t>
            </a:r>
            <a:r>
              <a:rPr lang="cs-CZ" sz="1800" dirty="0">
                <a:solidFill>
                  <a:schemeClr val="tx1"/>
                </a:solidFill>
              </a:rPr>
              <a:t>, pracuje v Londýně a otevírá a „rozjíždí“ nové provozovny ve velkém řetězci, organizuje zaměstnance v kuchyni, tvoří jídelní lístky…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Lukáš Gebauer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Soukromé řeznictví v Oticích u Opavy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chemeClr val="tx1"/>
                </a:solidFill>
              </a:rPr>
              <a:t>Barber</a:t>
            </a:r>
            <a:r>
              <a:rPr lang="cs-CZ" sz="2400" b="1" dirty="0">
                <a:solidFill>
                  <a:schemeClr val="tx1"/>
                </a:solidFill>
              </a:rPr>
              <a:t> Lukáš </a:t>
            </a:r>
            <a:r>
              <a:rPr lang="cs-CZ" sz="2400" b="1" dirty="0" err="1">
                <a:solidFill>
                  <a:schemeClr val="tx1"/>
                </a:solidFill>
              </a:rPr>
              <a:t>Vlačuha</a:t>
            </a:r>
            <a:r>
              <a:rPr lang="cs-CZ" sz="2400" b="1" dirty="0">
                <a:solidFill>
                  <a:schemeClr val="tx1"/>
                </a:solidFill>
              </a:rPr>
              <a:t> alias Laky </a:t>
            </a:r>
            <a:r>
              <a:rPr lang="cs-CZ" sz="2400" b="1" dirty="0" err="1">
                <a:solidFill>
                  <a:schemeClr val="tx1"/>
                </a:solidFill>
              </a:rPr>
              <a:t>Royal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Absolvent oboru Kadeřník – provozovatel </a:t>
            </a:r>
            <a:r>
              <a:rPr lang="cs-CZ" sz="1800" dirty="0" err="1">
                <a:solidFill>
                  <a:schemeClr val="tx1"/>
                </a:solidFill>
              </a:rPr>
              <a:t>Barber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shopu</a:t>
            </a:r>
            <a:r>
              <a:rPr lang="cs-CZ" sz="1800" dirty="0">
                <a:solidFill>
                  <a:schemeClr val="tx1"/>
                </a:solidFill>
              </a:rPr>
              <a:t> Laky </a:t>
            </a:r>
            <a:r>
              <a:rPr lang="cs-CZ" sz="1800" dirty="0" err="1">
                <a:solidFill>
                  <a:schemeClr val="tx1"/>
                </a:solidFill>
              </a:rPr>
              <a:t>Royal</a:t>
            </a:r>
            <a:r>
              <a:rPr lang="cs-CZ" sz="1800" dirty="0">
                <a:solidFill>
                  <a:schemeClr val="tx1"/>
                </a:solidFill>
              </a:rPr>
              <a:t>, pobočky Praha, Ostrava a Bratislava</a:t>
            </a:r>
          </a:p>
        </p:txBody>
      </p:sp>
      <p:pic>
        <p:nvPicPr>
          <p:cNvPr id="3" name="Picture 2" descr="Řeznictví Uzenářství Gebauer - Oficiální stránky obce O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930887"/>
            <a:ext cx="7632848" cy="50758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447" y="1019396"/>
            <a:ext cx="6805575" cy="50381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25A1-4AA6-4E4C-AE22-538923BD0B4D}" type="datetime1">
              <a:rPr lang="cs-CZ" smtClean="0"/>
              <a:t>06.12.2020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1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8"/>
            <a:ext cx="8642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Přijímací řízení 2021/22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1448174" y="980728"/>
            <a:ext cx="9905625" cy="49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None/>
            </a:pPr>
            <a:r>
              <a:rPr lang="cs-CZ" sz="2800" b="1" dirty="0">
                <a:solidFill>
                  <a:schemeClr val="tx1"/>
                </a:solidFill>
              </a:rPr>
              <a:t>Přijímací řízení  - maturitní obory</a:t>
            </a:r>
          </a:p>
          <a:p>
            <a:pPr>
              <a:buNone/>
            </a:pPr>
            <a:r>
              <a:rPr lang="cs-CZ" sz="2400" b="1" dirty="0">
                <a:solidFill>
                  <a:schemeClr val="tx1"/>
                </a:solidFill>
              </a:rPr>
              <a:t>Řádný termín </a:t>
            </a:r>
            <a:r>
              <a:rPr lang="cs-CZ" sz="2400" dirty="0">
                <a:solidFill>
                  <a:schemeClr val="tx1"/>
                </a:solidFill>
              </a:rPr>
              <a:t>čtyřleté obory vzdělávání, včetně nástavbového studia: </a:t>
            </a:r>
          </a:p>
          <a:p>
            <a:pPr>
              <a:buNone/>
            </a:pPr>
            <a:r>
              <a:rPr lang="cs-CZ" sz="2400" dirty="0">
                <a:solidFill>
                  <a:schemeClr val="tx1"/>
                </a:solidFill>
              </a:rPr>
              <a:t>1. termín 12. dubna 2021,</a:t>
            </a:r>
          </a:p>
          <a:p>
            <a:pPr>
              <a:buNone/>
            </a:pPr>
            <a:r>
              <a:rPr lang="cs-CZ" sz="2400" dirty="0">
                <a:solidFill>
                  <a:schemeClr val="tx1"/>
                </a:solidFill>
              </a:rPr>
              <a:t>2. termín 13. dubna 2021; </a:t>
            </a:r>
          </a:p>
          <a:p>
            <a:pPr>
              <a:buNone/>
            </a:pPr>
            <a:r>
              <a:rPr lang="cs-CZ" sz="2400" b="1" dirty="0">
                <a:solidFill>
                  <a:schemeClr val="tx1"/>
                </a:solidFill>
              </a:rPr>
              <a:t>Náhradní termín </a:t>
            </a:r>
          </a:p>
          <a:p>
            <a:pPr>
              <a:buNone/>
            </a:pPr>
            <a:r>
              <a:rPr lang="cs-CZ" sz="2400" dirty="0">
                <a:solidFill>
                  <a:schemeClr val="tx1"/>
                </a:solidFill>
              </a:rPr>
              <a:t>1. termín 12. května 2021, </a:t>
            </a:r>
          </a:p>
          <a:p>
            <a:pPr>
              <a:buNone/>
            </a:pPr>
            <a:r>
              <a:rPr lang="cs-CZ" sz="2400" dirty="0">
                <a:solidFill>
                  <a:schemeClr val="tx1"/>
                </a:solidFill>
              </a:rPr>
              <a:t>2. termín 13. května 2021.</a:t>
            </a:r>
          </a:p>
          <a:p>
            <a:pPr>
              <a:buNone/>
            </a:pPr>
            <a:endParaRPr lang="cs-CZ" sz="1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400" b="1" dirty="0">
                <a:solidFill>
                  <a:schemeClr val="tx1"/>
                </a:solidFill>
              </a:rPr>
              <a:t>Termín pro podávání přihlášek pro obory vzdělání bez talentové zkoušky do 1. března 2021;  </a:t>
            </a:r>
          </a:p>
          <a:p>
            <a:pPr>
              <a:buNone/>
            </a:pPr>
            <a:r>
              <a:rPr lang="cs-CZ" sz="2400" b="1" dirty="0">
                <a:solidFill>
                  <a:schemeClr val="tx1"/>
                </a:solidFill>
              </a:rPr>
              <a:t>do 15. března základní škola, jíž je uchazeč žákem (popř. krajský úřad) vydá zápisový lístek.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5029-EBCA-41B6-86A8-1ECBD0773AA6}" type="datetime1">
              <a:rPr lang="cs-CZ" smtClean="0"/>
              <a:t>06.12.2020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7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9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Jednotná přijímací zkouška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1586918" y="1085232"/>
            <a:ext cx="9577469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cs-CZ" sz="2400" b="1" dirty="0">
                <a:solidFill>
                  <a:schemeClr val="tx1"/>
                </a:solidFill>
              </a:rPr>
              <a:t>Jednotná přijímací zkouška</a:t>
            </a:r>
            <a:r>
              <a:rPr lang="cs-CZ" sz="2400" dirty="0">
                <a:solidFill>
                  <a:schemeClr val="tx1"/>
                </a:solidFill>
              </a:rPr>
              <a:t> se koná v oborech vzdělání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s MZ a skládá se z písemného testu v oboru </a:t>
            </a:r>
            <a:r>
              <a:rPr lang="cs-CZ" sz="2400" b="1" dirty="0">
                <a:solidFill>
                  <a:schemeClr val="tx1"/>
                </a:solidFill>
              </a:rPr>
              <a:t>Český jazyk a literatura </a:t>
            </a:r>
            <a:r>
              <a:rPr lang="cs-CZ" sz="2400" dirty="0">
                <a:solidFill>
                  <a:schemeClr val="tx1"/>
                </a:solidFill>
              </a:rPr>
              <a:t>v délce 60 minut a z písemného testu v oboru </a:t>
            </a:r>
            <a:r>
              <a:rPr lang="cs-CZ" sz="2400" b="1" dirty="0">
                <a:solidFill>
                  <a:schemeClr val="tx1"/>
                </a:solidFill>
              </a:rPr>
              <a:t>Matematika a její aplikace </a:t>
            </a:r>
            <a:r>
              <a:rPr lang="cs-CZ" sz="2400" dirty="0">
                <a:solidFill>
                  <a:schemeClr val="tx1"/>
                </a:solidFill>
              </a:rPr>
              <a:t>v délce 70 minut. </a:t>
            </a:r>
          </a:p>
          <a:p>
            <a:pPr algn="just">
              <a:buNone/>
            </a:pPr>
            <a:r>
              <a:rPr lang="cs-CZ" sz="2400" b="1" dirty="0">
                <a:solidFill>
                  <a:schemeClr val="tx1"/>
                </a:solidFill>
              </a:rPr>
              <a:t>Školní přijímací zkouška se nekoná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Hodnocení jednotné zkoušky se na celkovém hodnocení splnění kritérií přijímacího řízení uchazečem podílí nejméně 60 %; 40% bodový přepočet bodů za vysvědčení: 1. pololetí 8. ročníku ZŠ a 1. pololetí 9. ročníku ZŠ.</a:t>
            </a:r>
          </a:p>
          <a:p>
            <a:pPr algn="just"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800" b="1" dirty="0">
                <a:solidFill>
                  <a:schemeClr val="tx1"/>
                </a:solidFill>
              </a:rPr>
              <a:t>POČTY PŘIJÍMANÝCH ŽÁKŮ</a:t>
            </a:r>
          </a:p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</a:rPr>
              <a:t>65 – 42 – M/02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cs-CZ" sz="2800" b="1" dirty="0">
                <a:solidFill>
                  <a:schemeClr val="tx1"/>
                </a:solidFill>
              </a:rPr>
              <a:t>Cestovní ruch 		30</a:t>
            </a:r>
          </a:p>
          <a:p>
            <a:pPr lvl="0">
              <a:buNone/>
            </a:pPr>
            <a:r>
              <a:rPr lang="cs-CZ" sz="2800" b="1" dirty="0">
                <a:solidFill>
                  <a:schemeClr val="tx1"/>
                </a:solidFill>
              </a:rPr>
              <a:t>65 – 42 – M/01</a:t>
            </a:r>
            <a:r>
              <a:rPr lang="cs-CZ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cs-CZ" sz="2800" b="1" dirty="0">
                <a:solidFill>
                  <a:schemeClr val="tx1"/>
                </a:solidFill>
              </a:rPr>
              <a:t>Hotelnictví 			60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29DC-8C7E-46E3-B48E-5768849E486A}" type="datetime1">
              <a:rPr lang="cs-CZ" smtClean="0"/>
              <a:t>06.12.2020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8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38945" y="218729"/>
            <a:ext cx="97650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Přijímací řízení učební obory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1393371" y="988170"/>
            <a:ext cx="10267406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buNone/>
            </a:pPr>
            <a:r>
              <a:rPr lang="cs-CZ" sz="2400" b="1" dirty="0">
                <a:solidFill>
                  <a:schemeClr val="tx1"/>
                </a:solidFill>
              </a:rPr>
              <a:t>Jednotná přijímací zkouška se pro učební obory NEKONÁ.</a:t>
            </a:r>
          </a:p>
          <a:p>
            <a:pPr algn="ctr">
              <a:buNone/>
            </a:pPr>
            <a:r>
              <a:rPr lang="cs-CZ" sz="2000" dirty="0">
                <a:solidFill>
                  <a:schemeClr val="tx1"/>
                </a:solidFill>
              </a:rPr>
              <a:t>O přijetí rozhoduje bodové pořadí uchazečů podle průměrů </a:t>
            </a:r>
            <a:r>
              <a:rPr lang="cs-CZ" sz="2000" dirty="0" smtClean="0">
                <a:solidFill>
                  <a:schemeClr val="tx1"/>
                </a:solidFill>
              </a:rPr>
              <a:t>za: </a:t>
            </a:r>
            <a:r>
              <a:rPr lang="cs-CZ" sz="2400" b="1" dirty="0" smtClean="0">
                <a:solidFill>
                  <a:schemeClr val="tx1"/>
                </a:solidFill>
              </a:rPr>
              <a:t>1</a:t>
            </a:r>
            <a:r>
              <a:rPr lang="cs-CZ" sz="2400" b="1" dirty="0">
                <a:solidFill>
                  <a:schemeClr val="tx1"/>
                </a:solidFill>
              </a:rPr>
              <a:t>. pololetí 8. ročníku </a:t>
            </a:r>
            <a:r>
              <a:rPr lang="cs-CZ" sz="2400" b="1" dirty="0" smtClean="0">
                <a:solidFill>
                  <a:schemeClr val="tx1"/>
                </a:solidFill>
              </a:rPr>
              <a:t>ZŠ 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a 1</a:t>
            </a:r>
            <a:r>
              <a:rPr lang="cs-CZ" sz="2400" b="1" dirty="0">
                <a:solidFill>
                  <a:schemeClr val="tx1"/>
                </a:solidFill>
              </a:rPr>
              <a:t>. pololetí 9. ročníku ZŠ.</a:t>
            </a:r>
          </a:p>
          <a:p>
            <a:pPr algn="just">
              <a:buNone/>
            </a:pP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C21E-8C4B-417C-BDFF-03CA69452AF5}" type="datetime1">
              <a:rPr lang="cs-CZ" smtClean="0"/>
              <a:t>06.12.2020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71750" y="2465498"/>
            <a:ext cx="5927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POČTY PŘIJÍMANÝCH ŽÁKŮ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Výrobce potravin 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20</a:t>
            </a:r>
            <a:endParaRPr lang="cs-CZ" sz="2400" b="1" dirty="0"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Pekař 	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10</a:t>
            </a:r>
            <a:endParaRPr lang="cs-CZ" sz="2400" b="1" dirty="0"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Cukrář 	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18</a:t>
            </a:r>
            <a:endParaRPr lang="cs-CZ" sz="2400" b="1" dirty="0"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Řezník – uzenář 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10</a:t>
            </a:r>
            <a:endParaRPr lang="cs-CZ" sz="2400" b="1" dirty="0"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Kuchař – číšník 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60</a:t>
            </a:r>
            <a:endParaRPr lang="cs-CZ" sz="2400" b="1" dirty="0"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Prodavač 	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17</a:t>
            </a:r>
            <a:endParaRPr lang="cs-CZ" sz="2400" b="1" dirty="0"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Franklin Gothic Book" panose="020B0503020102020204" pitchFamily="34" charset="0"/>
              </a:rPr>
              <a:t>Kadeřník			</a:t>
            </a:r>
            <a:r>
              <a:rPr lang="cs-CZ" sz="2400" b="1" dirty="0" smtClean="0">
                <a:latin typeface="Franklin Gothic Book" panose="020B0503020102020204" pitchFamily="34" charset="0"/>
              </a:rPr>
              <a:t>	30</a:t>
            </a:r>
            <a:endParaRPr lang="cs-CZ" sz="2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74130" y="283296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4400" b="1" dirty="0">
                <a:solidFill>
                  <a:srgbClr val="DC00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Motivační stipendia</a:t>
            </a:r>
            <a:endParaRPr lang="cs-CZ" altLang="cs-CZ" sz="2000" b="1" dirty="0">
              <a:solidFill>
                <a:srgbClr val="DC00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3"/>
          <p:cNvSpPr txBox="1">
            <a:spLocks noChangeArrowheads="1"/>
          </p:cNvSpPr>
          <p:nvPr/>
        </p:nvSpPr>
        <p:spPr bwMode="auto">
          <a:xfrm>
            <a:off x="1367246" y="1349477"/>
            <a:ext cx="10267405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solidFill>
                  <a:schemeClr val="tx1"/>
                </a:solidFill>
              </a:rPr>
              <a:t>Škola za podpory svého zřizovatele KÚ MSK poskytuje motivační stipendia.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cs-CZ" sz="110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b="1" dirty="0">
                <a:solidFill>
                  <a:srgbClr val="C00000"/>
                </a:solidFill>
              </a:rPr>
              <a:t>Učební obory Řezník uzenář a Pekař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dirty="0">
                <a:solidFill>
                  <a:schemeClr val="tx1"/>
                </a:solidFill>
              </a:rPr>
              <a:t>Žáci 1. ročníku mohou za každé pololetí získat maximálně </a:t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b="1" dirty="0">
                <a:solidFill>
                  <a:schemeClr val="tx1"/>
                </a:solidFill>
              </a:rPr>
              <a:t>3 500 Kč </a:t>
            </a:r>
            <a:r>
              <a:rPr lang="cs-CZ" sz="2600" dirty="0">
                <a:solidFill>
                  <a:schemeClr val="tx1"/>
                </a:solidFill>
              </a:rPr>
              <a:t>motivační stipendium v případě splněných podmínek.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b="1" dirty="0">
                <a:solidFill>
                  <a:srgbClr val="C00000"/>
                </a:solidFill>
              </a:rPr>
              <a:t>Učební obor Výrobce potravin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sz="2600" dirty="0">
                <a:solidFill>
                  <a:schemeClr val="tx1"/>
                </a:solidFill>
              </a:rPr>
              <a:t>Žáci 1. ročníku mohou za každé pololetí získat maximálně </a:t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b="1" dirty="0">
                <a:solidFill>
                  <a:schemeClr val="tx1"/>
                </a:solidFill>
              </a:rPr>
              <a:t>1 000 Kč </a:t>
            </a:r>
            <a:r>
              <a:rPr lang="cs-CZ" sz="2600" dirty="0">
                <a:solidFill>
                  <a:schemeClr val="tx1"/>
                </a:solidFill>
              </a:rPr>
              <a:t>motivační stipendium v případě splněných podmínek.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941-705A-4FC9-A513-EE2BCD06197C}" type="datetime1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Střední škola hotelnictví a služeb a Vyšší odborná škola, Opava, příspěvková organizace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64F-CA94-441E-9448-2E6E358AA45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2189</Words>
  <Application>Microsoft Office PowerPoint</Application>
  <PresentationFormat>Širokoúhlá obrazovka</PresentationFormat>
  <Paragraphs>402</Paragraphs>
  <Slides>40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Franklin Gothic Book</vt:lpstr>
      <vt:lpstr>Wingdings</vt:lpstr>
      <vt:lpstr>Wingdings 2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 důvodů proč studovat Hotelnictví </vt:lpstr>
      <vt:lpstr>Uplatnění absolventů oboru Hotelnictví</vt:lpstr>
      <vt:lpstr>HOTELNICTVÍ</vt:lpstr>
      <vt:lpstr>HOTELNICTVÍ</vt:lpstr>
      <vt:lpstr>HOTELNICTVÍ</vt:lpstr>
      <vt:lpstr>HOTELNICTVÍ</vt:lpstr>
      <vt:lpstr>HOTELNICTVÍ</vt:lpstr>
      <vt:lpstr>5 důvodů proč studovat Cestovní ruch </vt:lpstr>
      <vt:lpstr>Uplatnění absolventů oboru Cestovní ruch</vt:lpstr>
      <vt:lpstr>Příklady odborných exkurzí – 1. a 2. ročník</vt:lpstr>
      <vt:lpstr>Odborné exkurze (4 denní)</vt:lpstr>
      <vt:lpstr>Odborné exkurze (5 denní)</vt:lpstr>
      <vt:lpstr>Odborné exkurze (5 -10 denní)</vt:lpstr>
      <vt:lpstr>Prezentace aplikace PowerPoint</vt:lpstr>
      <vt:lpstr>Prezentace aplikace PowerPoint</vt:lpstr>
      <vt:lpstr>Prezentace aplikace PowerPoint</vt:lpstr>
      <vt:lpstr>Učební obor KADEŘNÍK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17</cp:revision>
  <dcterms:created xsi:type="dcterms:W3CDTF">2020-12-02T07:16:15Z</dcterms:created>
  <dcterms:modified xsi:type="dcterms:W3CDTF">2020-12-06T13:33:29Z</dcterms:modified>
</cp:coreProperties>
</file>